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Geo"/>
      <p:regular r:id="rId40"/>
      <p:italic r:id="rId41"/>
    </p:embeddedFont>
    <p:embeddedFont>
      <p:font typeface="Arial Black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456">
          <p15:clr>
            <a:srgbClr val="A4A3A4"/>
          </p15:clr>
        </p15:guide>
        <p15:guide id="3" pos="3840">
          <p15:clr>
            <a:srgbClr val="A4A3A4"/>
          </p15:clr>
        </p15:guide>
        <p15:guide id="4" pos="7224">
          <p15:clr>
            <a:srgbClr val="A4A3A4"/>
          </p15:clr>
        </p15:guide>
        <p15:guide id="5" orient="horz" pos="408">
          <p15:clr>
            <a:srgbClr val="A4A3A4"/>
          </p15:clr>
        </p15:guide>
        <p15:guide id="6" orient="horz" pos="1392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hPuHleQR4qFZ89RnNKETVIyvhC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8F04C4-AD0D-4FCC-8193-125400C4B9B2}">
  <a:tblStyle styleId="{568F04C4-AD0D-4FCC-8193-125400C4B9B2}" styleName="Table_0">
    <a:wholeTbl>
      <a:tcTxStyle b="off" i="off">
        <a:font>
          <a:latin typeface="Arial Black"/>
          <a:ea typeface="Arial Black"/>
          <a:cs typeface="Arial Blac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fill>
          <a:solidFill>
            <a:srgbClr val="CDE2EB"/>
          </a:solidFill>
        </a:fill>
      </a:tcStyle>
    </a:band1H>
    <a:band2H>
      <a:tcTxStyle/>
    </a:band2H>
    <a:band1V>
      <a:tcTxStyle/>
      <a:tcStyle>
        <a:fill>
          <a:solidFill>
            <a:srgbClr val="CDE2EB"/>
          </a:solidFill>
        </a:fill>
      </a:tcStyle>
    </a:band1V>
    <a:band2V>
      <a:tcTxStyle/>
    </a:band2V>
    <a:lastCol>
      <a:tcTxStyle b="on" i="off">
        <a:font>
          <a:latin typeface="Arial Black"/>
          <a:ea typeface="Arial Black"/>
          <a:cs typeface="Arial Black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Arial Black"/>
          <a:ea typeface="Arial Black"/>
          <a:cs typeface="Arial Black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Arial Black"/>
          <a:ea typeface="Arial Black"/>
          <a:cs typeface="Arial Blac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 Black"/>
          <a:ea typeface="Arial Black"/>
          <a:cs typeface="Arial Blac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456"/>
        <p:guide pos="3840"/>
        <p:guide pos="7224"/>
        <p:guide pos="408" orient="horz"/>
        <p:guide pos="13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eo-regular.fntdata"/><Relationship Id="rId20" Type="http://schemas.openxmlformats.org/officeDocument/2006/relationships/slide" Target="slides/slide14.xml"/><Relationship Id="rId42" Type="http://schemas.openxmlformats.org/officeDocument/2006/relationships/font" Target="fonts/ArialBlack-regular.fntdata"/><Relationship Id="rId41" Type="http://schemas.openxmlformats.org/officeDocument/2006/relationships/font" Target="fonts/Ge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5"/>
          <p:cNvPicPr preferRelativeResize="0"/>
          <p:nvPr/>
        </p:nvPicPr>
        <p:blipFill rotWithShape="1">
          <a:blip r:embed="rId2">
            <a:alphaModFix/>
          </a:blip>
          <a:srcRect b="27959" l="0" r="70949" t="0"/>
          <a:stretch/>
        </p:blipFill>
        <p:spPr>
          <a:xfrm>
            <a:off x="9830598" y="1496755"/>
            <a:ext cx="2361462" cy="5361246"/>
          </a:xfrm>
          <a:custGeom>
            <a:rect b="b" l="l" r="r" t="t"/>
            <a:pathLst>
              <a:path extrusionOk="0" h="5361246" w="2361462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" name="Google Shape;21;p35"/>
          <p:cNvPicPr preferRelativeResize="0"/>
          <p:nvPr/>
        </p:nvPicPr>
        <p:blipFill rotWithShape="1">
          <a:blip r:embed="rId3">
            <a:alphaModFix/>
          </a:blip>
          <a:srcRect b="19612" l="0" r="80421" t="0"/>
          <a:stretch/>
        </p:blipFill>
        <p:spPr>
          <a:xfrm>
            <a:off x="10352634" y="2036470"/>
            <a:ext cx="1839366" cy="4821530"/>
          </a:xfrm>
          <a:custGeom>
            <a:rect b="b" l="l" r="r" t="t"/>
            <a:pathLst>
              <a:path extrusionOk="0" h="4821530" w="177781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35"/>
          <p:cNvPicPr preferRelativeResize="0"/>
          <p:nvPr/>
        </p:nvPicPr>
        <p:blipFill rotWithShape="1">
          <a:blip r:embed="rId4">
            <a:alphaModFix/>
          </a:blip>
          <a:srcRect b="0" l="4427" r="11071" t="0"/>
          <a:stretch/>
        </p:blipFill>
        <p:spPr>
          <a:xfrm>
            <a:off x="1" y="4917240"/>
            <a:ext cx="12192060" cy="522037"/>
          </a:xfrm>
          <a:custGeom>
            <a:rect b="b" l="l" r="r" t="t"/>
            <a:pathLst>
              <a:path extrusionOk="0" h="522037" w="12192060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Google Shape;23;p35"/>
          <p:cNvPicPr preferRelativeResize="0"/>
          <p:nvPr/>
        </p:nvPicPr>
        <p:blipFill rotWithShape="1">
          <a:blip r:embed="rId5">
            <a:alphaModFix/>
          </a:blip>
          <a:srcRect b="0" l="6010" r="0" t="41466"/>
          <a:stretch/>
        </p:blipFill>
        <p:spPr>
          <a:xfrm>
            <a:off x="2" y="2"/>
            <a:ext cx="3767431" cy="1009819"/>
          </a:xfrm>
          <a:custGeom>
            <a:rect b="b" l="l" r="r" t="t"/>
            <a:pathLst>
              <a:path extrusionOk="0" h="1009819" w="3767431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Google Shape;24;p35"/>
          <p:cNvPicPr preferRelativeResize="0"/>
          <p:nvPr/>
        </p:nvPicPr>
        <p:blipFill rotWithShape="1">
          <a:blip r:embed="rId4">
            <a:alphaModFix/>
          </a:blip>
          <a:srcRect b="0" l="4427" r="11071" t="0"/>
          <a:stretch/>
        </p:blipFill>
        <p:spPr>
          <a:xfrm>
            <a:off x="1" y="5590419"/>
            <a:ext cx="12192060" cy="522037"/>
          </a:xfrm>
          <a:custGeom>
            <a:rect b="b" l="l" r="r" t="t"/>
            <a:pathLst>
              <a:path extrusionOk="0" h="522037" w="12192060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" name="Google Shape;25;p35"/>
          <p:cNvSpPr/>
          <p:nvPr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" name="Google Shape;26;p35"/>
          <p:cNvSpPr/>
          <p:nvPr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" name="Google Shape;27;p35"/>
          <p:cNvSpPr/>
          <p:nvPr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" name="Google Shape;28;p35"/>
          <p:cNvSpPr/>
          <p:nvPr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" name="Google Shape;29;p35"/>
          <p:cNvSpPr txBox="1"/>
          <p:nvPr>
            <p:ph type="ctrTitle"/>
          </p:nvPr>
        </p:nvSpPr>
        <p:spPr>
          <a:xfrm>
            <a:off x="2724912" y="2359152"/>
            <a:ext cx="6528816" cy="1883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 Black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subTitle"/>
          </p:nvPr>
        </p:nvSpPr>
        <p:spPr>
          <a:xfrm>
            <a:off x="2724912" y="1947672"/>
            <a:ext cx="59436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1" name="Google Shape;3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101229">
            <a:off x="1238845" y="2129773"/>
            <a:ext cx="1501346" cy="150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x8" showMasterSp="0">
  <p:cSld name="Team - x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/>
          <p:nvPr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44"/>
          <p:cNvSpPr/>
          <p:nvPr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p44"/>
          <p:cNvSpPr/>
          <p:nvPr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7" name="Google Shape;147;p44"/>
          <p:cNvSpPr/>
          <p:nvPr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44"/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9" name="Google Shape;149;p44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50" name="Google Shape;150;p44"/>
          <p:cNvCxnSpPr/>
          <p:nvPr/>
        </p:nvCxnSpPr>
        <p:spPr>
          <a:xfrm>
            <a:off x="1655064" y="722376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1" name="Google Shape;15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101229">
            <a:off x="868523" y="778989"/>
            <a:ext cx="660389" cy="660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44"/>
          <p:cNvCxnSpPr/>
          <p:nvPr/>
        </p:nvCxnSpPr>
        <p:spPr>
          <a:xfrm>
            <a:off x="2593735" y="718779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44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4"/>
          <p:cNvSpPr/>
          <p:nvPr>
            <p:ph idx="2" type="pic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rgbClr val="D8EDF3"/>
          </a:solidFill>
          <a:ln>
            <a:noFill/>
          </a:ln>
        </p:spPr>
      </p:sp>
      <p:sp>
        <p:nvSpPr>
          <p:cNvPr id="155" name="Google Shape;155;p44"/>
          <p:cNvSpPr/>
          <p:nvPr>
            <p:ph idx="3" type="pic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6" name="Google Shape;156;p44"/>
          <p:cNvSpPr txBox="1"/>
          <p:nvPr>
            <p:ph idx="4" type="body"/>
          </p:nvPr>
        </p:nvSpPr>
        <p:spPr>
          <a:xfrm>
            <a:off x="6053328" y="3575304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44"/>
          <p:cNvSpPr txBox="1"/>
          <p:nvPr>
            <p:ph idx="5" type="body"/>
          </p:nvPr>
        </p:nvSpPr>
        <p:spPr>
          <a:xfrm>
            <a:off x="8631936" y="3575304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6" type="body"/>
          </p:nvPr>
        </p:nvSpPr>
        <p:spPr>
          <a:xfrm>
            <a:off x="886968" y="3575304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7" type="body"/>
          </p:nvPr>
        </p:nvSpPr>
        <p:spPr>
          <a:xfrm>
            <a:off x="3474720" y="3575304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4"/>
          <p:cNvSpPr txBox="1"/>
          <p:nvPr>
            <p:ph idx="8" type="body"/>
          </p:nvPr>
        </p:nvSpPr>
        <p:spPr>
          <a:xfrm>
            <a:off x="886968" y="3867912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44"/>
          <p:cNvSpPr txBox="1"/>
          <p:nvPr>
            <p:ph idx="9" type="body"/>
          </p:nvPr>
        </p:nvSpPr>
        <p:spPr>
          <a:xfrm>
            <a:off x="3474720" y="3867912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4"/>
          <p:cNvSpPr/>
          <p:nvPr>
            <p:ph idx="13" type="pic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rgbClr val="FFD2D5"/>
          </a:solidFill>
          <a:ln>
            <a:noFill/>
          </a:ln>
        </p:spPr>
      </p:sp>
      <p:sp>
        <p:nvSpPr>
          <p:cNvPr id="163" name="Google Shape;163;p44"/>
          <p:cNvSpPr/>
          <p:nvPr>
            <p:ph idx="14" type="pic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rgbClr val="FFECCB"/>
          </a:solidFill>
          <a:ln>
            <a:noFill/>
          </a:ln>
        </p:spPr>
      </p:sp>
      <p:sp>
        <p:nvSpPr>
          <p:cNvPr id="164" name="Google Shape;164;p44"/>
          <p:cNvSpPr txBox="1"/>
          <p:nvPr>
            <p:ph idx="15" type="body"/>
          </p:nvPr>
        </p:nvSpPr>
        <p:spPr>
          <a:xfrm>
            <a:off x="8631936" y="3867912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44"/>
          <p:cNvSpPr txBox="1"/>
          <p:nvPr>
            <p:ph idx="16" type="body"/>
          </p:nvPr>
        </p:nvSpPr>
        <p:spPr>
          <a:xfrm>
            <a:off x="6053328" y="3867912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44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4"/>
          <p:cNvSpPr/>
          <p:nvPr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8" name="Google Shape;168;p44"/>
          <p:cNvSpPr/>
          <p:nvPr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44"/>
          <p:cNvSpPr/>
          <p:nvPr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0" name="Google Shape;170;p44"/>
          <p:cNvSpPr/>
          <p:nvPr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44"/>
          <p:cNvSpPr/>
          <p:nvPr>
            <p:ph idx="17" type="pic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rgbClr val="FFECCB"/>
          </a:solidFill>
          <a:ln>
            <a:noFill/>
          </a:ln>
        </p:spPr>
      </p:sp>
      <p:sp>
        <p:nvSpPr>
          <p:cNvPr id="172" name="Google Shape;172;p44"/>
          <p:cNvSpPr/>
          <p:nvPr>
            <p:ph idx="18" type="pic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rgbClr val="FFD2D5"/>
          </a:solidFill>
          <a:ln>
            <a:noFill/>
          </a:ln>
        </p:spPr>
      </p:sp>
      <p:sp>
        <p:nvSpPr>
          <p:cNvPr id="173" name="Google Shape;173;p44"/>
          <p:cNvSpPr txBox="1"/>
          <p:nvPr>
            <p:ph idx="19" type="body"/>
          </p:nvPr>
        </p:nvSpPr>
        <p:spPr>
          <a:xfrm>
            <a:off x="6053328" y="6000750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20" type="body"/>
          </p:nvPr>
        </p:nvSpPr>
        <p:spPr>
          <a:xfrm>
            <a:off x="8631936" y="6000750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21" type="body"/>
          </p:nvPr>
        </p:nvSpPr>
        <p:spPr>
          <a:xfrm>
            <a:off x="886968" y="6000750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22" type="body"/>
          </p:nvPr>
        </p:nvSpPr>
        <p:spPr>
          <a:xfrm>
            <a:off x="3474720" y="6000750"/>
            <a:ext cx="2441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23" type="body"/>
          </p:nvPr>
        </p:nvSpPr>
        <p:spPr>
          <a:xfrm>
            <a:off x="886968" y="6293358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4"/>
          <p:cNvSpPr txBox="1"/>
          <p:nvPr>
            <p:ph idx="24" type="body"/>
          </p:nvPr>
        </p:nvSpPr>
        <p:spPr>
          <a:xfrm>
            <a:off x="3474720" y="6293358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4"/>
          <p:cNvSpPr/>
          <p:nvPr>
            <p:ph idx="25" type="pic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0" name="Google Shape;180;p44"/>
          <p:cNvSpPr/>
          <p:nvPr>
            <p:ph idx="26" type="pic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rgbClr val="D8EDF3"/>
          </a:solidFill>
          <a:ln>
            <a:noFill/>
          </a:ln>
        </p:spPr>
      </p:sp>
      <p:sp>
        <p:nvSpPr>
          <p:cNvPr id="181" name="Google Shape;181;p44"/>
          <p:cNvSpPr txBox="1"/>
          <p:nvPr>
            <p:ph idx="27" type="body"/>
          </p:nvPr>
        </p:nvSpPr>
        <p:spPr>
          <a:xfrm>
            <a:off x="8631936" y="6293358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28" type="body"/>
          </p:nvPr>
        </p:nvSpPr>
        <p:spPr>
          <a:xfrm>
            <a:off x="6053328" y="6293358"/>
            <a:ext cx="2441448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SmartArt">
  <p:cSld name="Title and Content - SmartAr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1" type="body"/>
          </p:nvPr>
        </p:nvSpPr>
        <p:spPr>
          <a:xfrm>
            <a:off x="1665732" y="1825625"/>
            <a:ext cx="88605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45"/>
          <p:cNvSpPr/>
          <p:nvPr>
            <p:ph idx="2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5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5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6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46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6"/>
          <p:cNvSpPr txBox="1"/>
          <p:nvPr>
            <p:ph idx="2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46"/>
          <p:cNvSpPr txBox="1"/>
          <p:nvPr>
            <p:ph idx="3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46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7"/>
          <p:cNvPicPr preferRelativeResize="0"/>
          <p:nvPr/>
        </p:nvPicPr>
        <p:blipFill rotWithShape="1">
          <a:blip r:embed="rId2">
            <a:alphaModFix/>
          </a:blip>
          <a:srcRect b="48540" l="0" r="77662" t="0"/>
          <a:stretch/>
        </p:blipFill>
        <p:spPr>
          <a:xfrm flipH="1" rot="10800000">
            <a:off x="10376194" y="1"/>
            <a:ext cx="1815806" cy="3829511"/>
          </a:xfrm>
          <a:custGeom>
            <a:rect b="b" l="l" r="r" t="t"/>
            <a:pathLst>
              <a:path extrusionOk="0" h="3829511" w="1815806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9" name="Google Shape;199;p47"/>
          <p:cNvPicPr preferRelativeResize="0"/>
          <p:nvPr/>
        </p:nvPicPr>
        <p:blipFill rotWithShape="1">
          <a:blip r:embed="rId3">
            <a:alphaModFix/>
          </a:blip>
          <a:srcRect b="45150" l="0" r="85638" t="0"/>
          <a:stretch/>
        </p:blipFill>
        <p:spPr>
          <a:xfrm flipH="1" rot="10800000">
            <a:off x="10887888" y="1"/>
            <a:ext cx="1304112" cy="3289795"/>
          </a:xfrm>
          <a:custGeom>
            <a:rect b="b" l="l" r="r" t="t"/>
            <a:pathLst>
              <a:path extrusionOk="0" h="3289795" w="1304112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0" name="Google Shape;200;p47"/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1" name="Google Shape;201;p47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2" name="Google Shape;202;p47"/>
          <p:cNvSpPr/>
          <p:nvPr/>
        </p:nvSpPr>
        <p:spPr>
          <a:xfrm>
            <a:off x="-7736" y="6082871"/>
            <a:ext cx="12199737" cy="493110"/>
          </a:xfrm>
          <a:custGeom>
            <a:rect b="b" l="l" r="r" t="t"/>
            <a:pathLst>
              <a:path extrusionOk="0" h="493110" w="12199737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47"/>
          <p:cNvSpPr/>
          <p:nvPr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4" name="Google Shape;204;p47"/>
          <p:cNvSpPr/>
          <p:nvPr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47"/>
          <p:cNvSpPr/>
          <p:nvPr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6" name="Google Shape;206;p47"/>
          <p:cNvSpPr txBox="1"/>
          <p:nvPr>
            <p:ph idx="1" type="body"/>
          </p:nvPr>
        </p:nvSpPr>
        <p:spPr>
          <a:xfrm>
            <a:off x="1572768" y="2148840"/>
            <a:ext cx="3566160" cy="649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47"/>
          <p:cNvSpPr txBox="1"/>
          <p:nvPr>
            <p:ph idx="2" type="body"/>
          </p:nvPr>
        </p:nvSpPr>
        <p:spPr>
          <a:xfrm>
            <a:off x="1298448" y="2788920"/>
            <a:ext cx="4352544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47"/>
          <p:cNvSpPr txBox="1"/>
          <p:nvPr>
            <p:ph idx="3" type="body"/>
          </p:nvPr>
        </p:nvSpPr>
        <p:spPr>
          <a:xfrm>
            <a:off x="6035040" y="2148840"/>
            <a:ext cx="3566160" cy="649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47"/>
          <p:cNvSpPr txBox="1"/>
          <p:nvPr>
            <p:ph idx="4" type="body"/>
          </p:nvPr>
        </p:nvSpPr>
        <p:spPr>
          <a:xfrm>
            <a:off x="5760720" y="2788920"/>
            <a:ext cx="4352544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7"/>
          <p:cNvSpPr/>
          <p:nvPr>
            <p:ph idx="5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47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6" name="Google Shape;216;p48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48"/>
          <p:cNvSpPr txBox="1"/>
          <p:nvPr>
            <p:ph idx="1" type="body"/>
          </p:nvPr>
        </p:nvSpPr>
        <p:spPr>
          <a:xfrm>
            <a:off x="1572768" y="2148840"/>
            <a:ext cx="3218688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48"/>
          <p:cNvSpPr txBox="1"/>
          <p:nvPr>
            <p:ph idx="2" type="body"/>
          </p:nvPr>
        </p:nvSpPr>
        <p:spPr>
          <a:xfrm>
            <a:off x="1298448" y="2788920"/>
            <a:ext cx="316382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3" type="body"/>
          </p:nvPr>
        </p:nvSpPr>
        <p:spPr>
          <a:xfrm>
            <a:off x="5349240" y="2148840"/>
            <a:ext cx="3218688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48"/>
          <p:cNvSpPr txBox="1"/>
          <p:nvPr>
            <p:ph idx="4" type="body"/>
          </p:nvPr>
        </p:nvSpPr>
        <p:spPr>
          <a:xfrm>
            <a:off x="5074920" y="2788920"/>
            <a:ext cx="316382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48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8"/>
          <p:cNvSpPr/>
          <p:nvPr>
            <p:ph idx="5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48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8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48"/>
          <p:cNvPicPr preferRelativeResize="0"/>
          <p:nvPr/>
        </p:nvPicPr>
        <p:blipFill rotWithShape="1">
          <a:blip r:embed="rId2">
            <a:alphaModFix/>
          </a:blip>
          <a:srcRect b="0" l="14165" r="0" t="86663"/>
          <a:stretch/>
        </p:blipFill>
        <p:spPr>
          <a:xfrm rot="10800000">
            <a:off x="7732664" y="5943369"/>
            <a:ext cx="4459335" cy="914630"/>
          </a:xfrm>
          <a:custGeom>
            <a:rect b="b" l="l" r="r" t="t"/>
            <a:pathLst>
              <a:path extrusionOk="0" h="1543022" w="4459335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6" name="Google Shape;226;p48"/>
          <p:cNvSpPr/>
          <p:nvPr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7" name="Google Shape;227;p48"/>
          <p:cNvSpPr txBox="1"/>
          <p:nvPr>
            <p:ph idx="6" type="body"/>
          </p:nvPr>
        </p:nvSpPr>
        <p:spPr>
          <a:xfrm>
            <a:off x="8851392" y="2148840"/>
            <a:ext cx="3218688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48"/>
          <p:cNvSpPr txBox="1"/>
          <p:nvPr>
            <p:ph idx="7" type="body"/>
          </p:nvPr>
        </p:nvSpPr>
        <p:spPr>
          <a:xfrm>
            <a:off x="8567928" y="2788920"/>
            <a:ext cx="316382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/>
          <p:nvPr/>
        </p:nvSpPr>
        <p:spPr>
          <a:xfrm>
            <a:off x="8963354" y="3545840"/>
            <a:ext cx="2556181" cy="2641600"/>
          </a:xfrm>
          <a:custGeom>
            <a:rect b="b" l="l" r="r" t="t"/>
            <a:pathLst>
              <a:path extrusionOk="0" h="2641600" w="2556181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cap="sq" cmpd="sng" w="952500">
            <a:solidFill>
              <a:schemeClr val="accent4">
                <a:alpha val="88627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1" name="Google Shape;231;p49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9"/>
          <p:cNvSpPr txBox="1"/>
          <p:nvPr>
            <p:ph idx="1" type="body"/>
          </p:nvPr>
        </p:nvSpPr>
        <p:spPr>
          <a:xfrm>
            <a:off x="1600200" y="2121408"/>
            <a:ext cx="6510528" cy="357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9"/>
          <p:cNvSpPr/>
          <p:nvPr>
            <p:ph idx="2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49"/>
          <p:cNvSpPr/>
          <p:nvPr/>
        </p:nvSpPr>
        <p:spPr>
          <a:xfrm>
            <a:off x="8928734" y="3558489"/>
            <a:ext cx="3162299" cy="3196641"/>
          </a:xfrm>
          <a:custGeom>
            <a:rect b="b" l="l" r="r" t="t"/>
            <a:pathLst>
              <a:path extrusionOk="0" h="3196641" w="3162299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cap="sq" cmpd="sng" w="225575">
            <a:solidFill>
              <a:srgbClr val="FDF9E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5" name="Google Shape;235;p49"/>
          <p:cNvSpPr/>
          <p:nvPr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6" name="Google Shape;236;p49"/>
          <p:cNvPicPr preferRelativeResize="0"/>
          <p:nvPr/>
        </p:nvPicPr>
        <p:blipFill rotWithShape="1">
          <a:blip r:embed="rId2">
            <a:alphaModFix/>
          </a:blip>
          <a:srcRect b="0" l="20972" r="31495" t="0"/>
          <a:stretch/>
        </p:blipFill>
        <p:spPr>
          <a:xfrm>
            <a:off x="12700" y="6051321"/>
            <a:ext cx="12192000" cy="528377"/>
          </a:xfrm>
          <a:custGeom>
            <a:rect b="b" l="l" r="r" t="t"/>
            <a:pathLst>
              <a:path extrusionOk="0" h="400156" w="6858000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7" name="Google Shape;237;p49"/>
          <p:cNvSpPr/>
          <p:nvPr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8" name="Google Shape;238;p49"/>
          <p:cNvSpPr/>
          <p:nvPr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49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9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 rotWithShape="1">
          <a:blip r:embed="rId2">
            <a:alphaModFix/>
          </a:blip>
          <a:srcRect b="85327" l="0" r="0" t="0"/>
          <a:stretch/>
        </p:blipFill>
        <p:spPr>
          <a:xfrm rot="-5400000">
            <a:off x="8348893" y="2856018"/>
            <a:ext cx="6718341" cy="1006304"/>
          </a:xfrm>
          <a:custGeom>
            <a:rect b="b" l="l" r="r" t="t"/>
            <a:pathLst>
              <a:path extrusionOk="0" h="1006304" w="6718341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3" name="Google Shape;243;p50"/>
          <p:cNvSpPr/>
          <p:nvPr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4" name="Google Shape;244;p50"/>
          <p:cNvSpPr/>
          <p:nvPr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5" name="Google Shape;245;p50"/>
          <p:cNvPicPr preferRelativeResize="0"/>
          <p:nvPr/>
        </p:nvPicPr>
        <p:blipFill rotWithShape="1">
          <a:blip r:embed="rId3">
            <a:alphaModFix/>
          </a:blip>
          <a:srcRect b="3151" l="44820" r="0" t="41526"/>
          <a:stretch/>
        </p:blipFill>
        <p:spPr>
          <a:xfrm>
            <a:off x="-63921" y="5642"/>
            <a:ext cx="3769859" cy="6852356"/>
          </a:xfrm>
          <a:custGeom>
            <a:rect b="b" l="l" r="r" t="t"/>
            <a:pathLst>
              <a:path extrusionOk="0" h="6852356" w="3769859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6" name="Google Shape;246;p50"/>
          <p:cNvPicPr preferRelativeResize="0"/>
          <p:nvPr/>
        </p:nvPicPr>
        <p:blipFill rotWithShape="1">
          <a:blip r:embed="rId2">
            <a:alphaModFix/>
          </a:blip>
          <a:srcRect b="65821" l="20633" r="0" t="0"/>
          <a:stretch/>
        </p:blipFill>
        <p:spPr>
          <a:xfrm flipH="1" rot="10800000">
            <a:off x="5869" y="1"/>
            <a:ext cx="5332115" cy="2343995"/>
          </a:xfrm>
          <a:custGeom>
            <a:rect b="b" l="l" r="r" t="t"/>
            <a:pathLst>
              <a:path extrusionOk="0" h="2343995" w="533211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7" name="Google Shape;247;p50"/>
          <p:cNvPicPr preferRelativeResize="0"/>
          <p:nvPr/>
        </p:nvPicPr>
        <p:blipFill rotWithShape="1">
          <a:blip r:embed="rId4">
            <a:alphaModFix/>
          </a:blip>
          <a:srcRect b="0" l="14165" r="0" t="77499"/>
          <a:stretch/>
        </p:blipFill>
        <p:spPr>
          <a:xfrm>
            <a:off x="-16872" y="-29980"/>
            <a:ext cx="4459335" cy="1601124"/>
          </a:xfrm>
          <a:custGeom>
            <a:rect b="b" l="l" r="r" t="t"/>
            <a:pathLst>
              <a:path extrusionOk="0" h="1543022" w="4459335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8" name="Google Shape;248;p50"/>
          <p:cNvSpPr/>
          <p:nvPr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9" name="Google Shape;249;p50"/>
          <p:cNvSpPr txBox="1"/>
          <p:nvPr>
            <p:ph type="title"/>
          </p:nvPr>
        </p:nvSpPr>
        <p:spPr>
          <a:xfrm>
            <a:off x="5985583" y="2214823"/>
            <a:ext cx="3769859" cy="19751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5996231" y="4278235"/>
            <a:ext cx="3081528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2000"/>
              <a:buNone/>
              <a:defRPr sz="2000">
                <a:solidFill>
                  <a:srgbClr val="8A8A8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800"/>
              <a:buNone/>
              <a:defRPr sz="1800">
                <a:solidFill>
                  <a:srgbClr val="8A8A8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51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1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1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2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52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2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53"/>
          <p:cNvSpPr txBox="1"/>
          <p:nvPr>
            <p:ph idx="2" type="body"/>
          </p:nvPr>
        </p:nvSpPr>
        <p:spPr>
          <a:xfrm>
            <a:off x="5183188" y="2057400"/>
            <a:ext cx="61722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63" name="Google Shape;263;p53"/>
          <p:cNvSpPr txBox="1"/>
          <p:nvPr>
            <p:ph idx="3" type="body"/>
          </p:nvPr>
        </p:nvSpPr>
        <p:spPr>
          <a:xfrm>
            <a:off x="839788" y="2057400"/>
            <a:ext cx="3932237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4" name="Google Shape;264;p53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3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1655064" y="2926080"/>
            <a:ext cx="1801368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2" type="body"/>
          </p:nvPr>
        </p:nvSpPr>
        <p:spPr>
          <a:xfrm>
            <a:off x="3995928" y="2926080"/>
            <a:ext cx="1801368" cy="502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3" type="body"/>
          </p:nvPr>
        </p:nvSpPr>
        <p:spPr>
          <a:xfrm>
            <a:off x="6345936" y="2926080"/>
            <a:ext cx="1801368" cy="5029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4" type="body"/>
          </p:nvPr>
        </p:nvSpPr>
        <p:spPr>
          <a:xfrm>
            <a:off x="8695944" y="2926080"/>
            <a:ext cx="1987296" cy="502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6"/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" name="Google Shape;38;p36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" name="Google Shape;39;p36"/>
          <p:cNvSpPr txBox="1"/>
          <p:nvPr>
            <p:ph idx="5" type="body"/>
          </p:nvPr>
        </p:nvSpPr>
        <p:spPr>
          <a:xfrm>
            <a:off x="630936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6"/>
          <p:cNvSpPr txBox="1"/>
          <p:nvPr>
            <p:ph idx="6" type="body"/>
          </p:nvPr>
        </p:nvSpPr>
        <p:spPr>
          <a:xfrm>
            <a:off x="3054096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6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/>
          <p:nvPr>
            <p:ph idx="7" type="body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6"/>
          <p:cNvSpPr/>
          <p:nvPr>
            <p:ph idx="8" type="body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/>
          <p:nvPr>
            <p:ph idx="9" type="body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6"/>
          <p:cNvSpPr/>
          <p:nvPr>
            <p:ph idx="13" type="body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/>
          <p:nvPr>
            <p:ph idx="14" type="body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5" type="body"/>
          </p:nvPr>
        </p:nvSpPr>
        <p:spPr>
          <a:xfrm>
            <a:off x="5504688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6"/>
          <p:cNvSpPr txBox="1"/>
          <p:nvPr>
            <p:ph idx="16" type="body"/>
          </p:nvPr>
        </p:nvSpPr>
        <p:spPr>
          <a:xfrm>
            <a:off x="7918704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17" type="body"/>
          </p:nvPr>
        </p:nvSpPr>
        <p:spPr>
          <a:xfrm>
            <a:off x="10369296" y="4041648"/>
            <a:ext cx="156362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6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/>
          <p:nvPr>
            <p:ph idx="18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54"/>
          <p:cNvSpPr/>
          <p:nvPr>
            <p:ph idx="2" type="pic"/>
          </p:nvPr>
        </p:nvSpPr>
        <p:spPr>
          <a:xfrm>
            <a:off x="5180012" y="1725930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54"/>
          <p:cNvSpPr txBox="1"/>
          <p:nvPr>
            <p:ph idx="3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1" name="Google Shape;271;p54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4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54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7"/>
          <p:cNvGrpSpPr/>
          <p:nvPr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5" name="Google Shape;55;p37"/>
            <p:cNvSpPr/>
            <p:nvPr/>
          </p:nvSpPr>
          <p:spPr>
            <a:xfrm>
              <a:off x="11488761" y="5133340"/>
              <a:ext cx="521208" cy="1724660"/>
            </a:xfrm>
            <a:custGeom>
              <a:rect b="b" l="l" r="r" t="t"/>
              <a:pathLst>
                <a:path extrusionOk="0" h="1623974" w="513332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56" name="Google Shape;56;p37"/>
            <p:cNvPicPr preferRelativeResize="0"/>
            <p:nvPr/>
          </p:nvPicPr>
          <p:blipFill rotWithShape="1">
            <a:blip r:embed="rId2">
              <a:alphaModFix/>
            </a:blip>
            <a:srcRect b="30832" l="9291" r="42583" t="0"/>
            <a:stretch/>
          </p:blipFill>
          <p:spPr>
            <a:xfrm>
              <a:off x="1" y="3827512"/>
              <a:ext cx="12198945" cy="3030489"/>
            </a:xfrm>
            <a:custGeom>
              <a:rect b="b" l="l" r="r" t="t"/>
              <a:pathLst>
                <a:path extrusionOk="0" h="3030489" w="12198945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7" name="Google Shape;57;p37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" type="body"/>
          </p:nvPr>
        </p:nvSpPr>
        <p:spPr>
          <a:xfrm>
            <a:off x="1600200" y="2121408"/>
            <a:ext cx="6510528" cy="357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7"/>
          <p:cNvSpPr/>
          <p:nvPr>
            <p:ph idx="2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7"/>
          <p:cNvSpPr/>
          <p:nvPr/>
        </p:nvSpPr>
        <p:spPr>
          <a:xfrm>
            <a:off x="838989" y="5178370"/>
            <a:ext cx="2157098" cy="1679630"/>
          </a:xfrm>
          <a:custGeom>
            <a:rect b="b" l="l" r="r" t="t"/>
            <a:pathLst>
              <a:path extrusionOk="0" h="1679630" w="2157098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37"/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2" name="Google Shape;62;p37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x4" showMasterSp="0">
  <p:cSld name="Team - x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8"/>
          <p:cNvPicPr preferRelativeResize="0"/>
          <p:nvPr/>
        </p:nvPicPr>
        <p:blipFill rotWithShape="1">
          <a:blip r:embed="rId2">
            <a:alphaModFix/>
          </a:blip>
          <a:srcRect b="0" l="0" r="38116" t="0"/>
          <a:stretch/>
        </p:blipFill>
        <p:spPr>
          <a:xfrm flipH="1" rot="5400000">
            <a:off x="9476084" y="1778851"/>
            <a:ext cx="4393983" cy="773351"/>
          </a:xfrm>
          <a:custGeom>
            <a:rect b="b" l="l" r="r" t="t"/>
            <a:pathLst>
              <a:path extrusionOk="0" h="773351" w="4393983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6" name="Google Shape;66;p38"/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38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9" name="Google Shape;69;p38"/>
          <p:cNvCxnSpPr/>
          <p:nvPr/>
        </p:nvCxnSpPr>
        <p:spPr>
          <a:xfrm>
            <a:off x="1655064" y="722376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" name="Google Shape;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01229">
            <a:off x="868523" y="778989"/>
            <a:ext cx="660389" cy="660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38"/>
          <p:cNvCxnSpPr/>
          <p:nvPr/>
        </p:nvCxnSpPr>
        <p:spPr>
          <a:xfrm>
            <a:off x="2593735" y="718779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" name="Google Shape;72;p38"/>
          <p:cNvPicPr preferRelativeResize="0"/>
          <p:nvPr/>
        </p:nvPicPr>
        <p:blipFill rotWithShape="1">
          <a:blip r:embed="rId4">
            <a:alphaModFix/>
          </a:blip>
          <a:srcRect b="0" l="0" r="50955" t="0"/>
          <a:stretch/>
        </p:blipFill>
        <p:spPr>
          <a:xfrm>
            <a:off x="6471911" y="2707661"/>
            <a:ext cx="5744279" cy="766881"/>
          </a:xfrm>
          <a:custGeom>
            <a:rect b="b" l="l" r="r" t="t"/>
            <a:pathLst>
              <a:path extrusionOk="0" h="766881" w="5744279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3" name="Google Shape;73;p38"/>
          <p:cNvPicPr preferRelativeResize="0"/>
          <p:nvPr/>
        </p:nvPicPr>
        <p:blipFill rotWithShape="1">
          <a:blip r:embed="rId5">
            <a:alphaModFix/>
          </a:blip>
          <a:srcRect b="0" l="55255" r="0" t="0"/>
          <a:stretch/>
        </p:blipFill>
        <p:spPr>
          <a:xfrm>
            <a:off x="-50829" y="2707661"/>
            <a:ext cx="5240777" cy="766881"/>
          </a:xfrm>
          <a:custGeom>
            <a:rect b="b" l="l" r="r" t="t"/>
            <a:pathLst>
              <a:path extrusionOk="0" h="766881" w="5240777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4" name="Google Shape;74;p38"/>
          <p:cNvSpPr/>
          <p:nvPr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" name="Google Shape;75;p38"/>
          <p:cNvSpPr/>
          <p:nvPr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" name="Google Shape;76;p38"/>
          <p:cNvSpPr/>
          <p:nvPr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" name="Google Shape;77;p38"/>
          <p:cNvSpPr/>
          <p:nvPr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8" name="Google Shape;78;p38"/>
          <p:cNvSpPr/>
          <p:nvPr/>
        </p:nvSpPr>
        <p:spPr>
          <a:xfrm>
            <a:off x="624057" y="4000974"/>
            <a:ext cx="4046047" cy="1354794"/>
          </a:xfrm>
          <a:custGeom>
            <a:rect b="b" l="l" r="r" t="t"/>
            <a:pathLst>
              <a:path extrusionOk="0" h="1354794" w="4046047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cap="rnd" cmpd="sng" w="762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38"/>
          <p:cNvSpPr/>
          <p:nvPr/>
        </p:nvSpPr>
        <p:spPr>
          <a:xfrm flipH="1">
            <a:off x="544607" y="2735191"/>
            <a:ext cx="80439" cy="1697503"/>
          </a:xfrm>
          <a:custGeom>
            <a:rect b="b" l="l" r="r" t="t"/>
            <a:pathLst>
              <a:path extrusionOk="0" h="6409177" w="120000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cap="rnd" cmpd="sng" w="762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" name="Google Shape;80;p38"/>
          <p:cNvSpPr/>
          <p:nvPr/>
        </p:nvSpPr>
        <p:spPr>
          <a:xfrm flipH="1">
            <a:off x="7620566" y="3973595"/>
            <a:ext cx="4046047" cy="1354794"/>
          </a:xfrm>
          <a:custGeom>
            <a:rect b="b" l="l" r="r" t="t"/>
            <a:pathLst>
              <a:path extrusionOk="0" h="1354794" w="4046047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cap="rnd" cmpd="sng" w="762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1" name="Google Shape;81;p38"/>
          <p:cNvPicPr preferRelativeResize="0"/>
          <p:nvPr/>
        </p:nvPicPr>
        <p:blipFill rotWithShape="1">
          <a:blip r:embed="rId6">
            <a:alphaModFix/>
          </a:blip>
          <a:srcRect b="0" l="59985" r="0" t="0"/>
          <a:stretch/>
        </p:blipFill>
        <p:spPr>
          <a:xfrm>
            <a:off x="0" y="1420643"/>
            <a:ext cx="1014082" cy="1648983"/>
          </a:xfrm>
          <a:custGeom>
            <a:rect b="b" l="l" r="r" t="t"/>
            <a:pathLst>
              <a:path extrusionOk="0" h="1648983" w="1014082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38"/>
          <p:cNvSpPr/>
          <p:nvPr>
            <p:ph idx="1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8"/>
          <p:cNvSpPr/>
          <p:nvPr>
            <p:ph idx="2" type="pic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rgbClr val="D8EDF3"/>
          </a:solidFill>
          <a:ln>
            <a:noFill/>
          </a:ln>
        </p:spPr>
      </p:sp>
      <p:sp>
        <p:nvSpPr>
          <p:cNvPr id="84" name="Google Shape;84;p38"/>
          <p:cNvSpPr/>
          <p:nvPr>
            <p:ph idx="3" type="pic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38"/>
          <p:cNvSpPr txBox="1"/>
          <p:nvPr>
            <p:ph idx="4" type="body"/>
          </p:nvPr>
        </p:nvSpPr>
        <p:spPr>
          <a:xfrm>
            <a:off x="1126514" y="5064875"/>
            <a:ext cx="2788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idx="5" type="body"/>
          </p:nvPr>
        </p:nvSpPr>
        <p:spPr>
          <a:xfrm>
            <a:off x="8271823" y="5032014"/>
            <a:ext cx="2788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6" type="body"/>
          </p:nvPr>
        </p:nvSpPr>
        <p:spPr>
          <a:xfrm>
            <a:off x="1126515" y="2795265"/>
            <a:ext cx="2788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7" type="body"/>
          </p:nvPr>
        </p:nvSpPr>
        <p:spPr>
          <a:xfrm>
            <a:off x="8271823" y="2794678"/>
            <a:ext cx="2788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8" type="body"/>
          </p:nvPr>
        </p:nvSpPr>
        <p:spPr>
          <a:xfrm>
            <a:off x="1098143" y="3085049"/>
            <a:ext cx="28163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9" type="body"/>
          </p:nvPr>
        </p:nvSpPr>
        <p:spPr>
          <a:xfrm>
            <a:off x="8280067" y="3086146"/>
            <a:ext cx="28163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8"/>
          <p:cNvSpPr/>
          <p:nvPr>
            <p:ph idx="13" type="pic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rgbClr val="FFD2D5"/>
          </a:solidFill>
          <a:ln>
            <a:noFill/>
          </a:ln>
        </p:spPr>
      </p:sp>
      <p:sp>
        <p:nvSpPr>
          <p:cNvPr id="92" name="Google Shape;92;p38"/>
          <p:cNvSpPr/>
          <p:nvPr>
            <p:ph idx="14" type="pic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rgbClr val="FFECCB"/>
          </a:solidFill>
          <a:ln>
            <a:noFill/>
          </a:ln>
        </p:spPr>
      </p:sp>
      <p:sp>
        <p:nvSpPr>
          <p:cNvPr id="93" name="Google Shape;93;p38"/>
          <p:cNvSpPr txBox="1"/>
          <p:nvPr>
            <p:ph idx="15" type="body"/>
          </p:nvPr>
        </p:nvSpPr>
        <p:spPr>
          <a:xfrm>
            <a:off x="8284732" y="5337865"/>
            <a:ext cx="28163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16" type="body"/>
          </p:nvPr>
        </p:nvSpPr>
        <p:spPr>
          <a:xfrm>
            <a:off x="1107814" y="5335932"/>
            <a:ext cx="28163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 txBox="1"/>
          <p:nvPr>
            <p:ph type="title"/>
          </p:nvPr>
        </p:nvSpPr>
        <p:spPr>
          <a:xfrm>
            <a:off x="603504" y="438912"/>
            <a:ext cx="8762246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1" type="body"/>
          </p:nvPr>
        </p:nvSpPr>
        <p:spPr>
          <a:xfrm>
            <a:off x="0" y="1892808"/>
            <a:ext cx="8659368" cy="749808"/>
          </a:xfrm>
          <a:prstGeom prst="rect">
            <a:avLst/>
          </a:prstGeom>
          <a:solidFill>
            <a:srgbClr val="D7030F"/>
          </a:solidFill>
          <a:ln>
            <a:noFill/>
          </a:ln>
        </p:spPr>
        <p:txBody>
          <a:bodyPr anchorCtr="0" anchor="ctr" bIns="45700" lIns="7132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9"/>
          <p:cNvSpPr/>
          <p:nvPr>
            <p:ph idx="2" type="body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rgbClr val="D7030F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3" type="body"/>
          </p:nvPr>
        </p:nvSpPr>
        <p:spPr>
          <a:xfrm>
            <a:off x="0" y="2891790"/>
            <a:ext cx="8659368" cy="749808"/>
          </a:xfrm>
          <a:prstGeom prst="rect">
            <a:avLst/>
          </a:prstGeom>
          <a:solidFill>
            <a:srgbClr val="2D8299"/>
          </a:solidFill>
          <a:ln>
            <a:noFill/>
          </a:ln>
        </p:spPr>
        <p:txBody>
          <a:bodyPr anchorCtr="0" anchor="ctr" bIns="45700" lIns="7132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9"/>
          <p:cNvSpPr/>
          <p:nvPr>
            <p:ph idx="4" type="body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rgbClr val="2D8299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9"/>
          <p:cNvSpPr txBox="1"/>
          <p:nvPr>
            <p:ph idx="5" type="body"/>
          </p:nvPr>
        </p:nvSpPr>
        <p:spPr>
          <a:xfrm>
            <a:off x="0" y="3890772"/>
            <a:ext cx="8659368" cy="749808"/>
          </a:xfrm>
          <a:prstGeom prst="rect">
            <a:avLst/>
          </a:prstGeom>
          <a:solidFill>
            <a:srgbClr val="BE7700"/>
          </a:solidFill>
          <a:ln>
            <a:noFill/>
          </a:ln>
        </p:spPr>
        <p:txBody>
          <a:bodyPr anchorCtr="0" anchor="ctr" bIns="45700" lIns="7132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9"/>
          <p:cNvSpPr/>
          <p:nvPr>
            <p:ph idx="6" type="body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rgbClr val="BE7700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7" type="body"/>
          </p:nvPr>
        </p:nvSpPr>
        <p:spPr>
          <a:xfrm>
            <a:off x="0" y="4889754"/>
            <a:ext cx="8659368" cy="749808"/>
          </a:xfrm>
          <a:prstGeom prst="rect">
            <a:avLst/>
          </a:prstGeom>
          <a:solidFill>
            <a:srgbClr val="3A3234"/>
          </a:solidFill>
          <a:ln>
            <a:noFill/>
          </a:ln>
        </p:spPr>
        <p:txBody>
          <a:bodyPr anchorCtr="0" anchor="ctr" bIns="45700" lIns="7132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9"/>
          <p:cNvSpPr/>
          <p:nvPr>
            <p:ph idx="8" type="body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9" type="body"/>
          </p:nvPr>
        </p:nvSpPr>
        <p:spPr>
          <a:xfrm>
            <a:off x="0" y="5888736"/>
            <a:ext cx="8659368" cy="749808"/>
          </a:xfrm>
          <a:prstGeom prst="rect">
            <a:avLst/>
          </a:prstGeom>
          <a:solidFill>
            <a:srgbClr val="007F42"/>
          </a:solidFill>
          <a:ln>
            <a:noFill/>
          </a:ln>
        </p:spPr>
        <p:txBody>
          <a:bodyPr anchorCtr="0" anchor="ctr" bIns="45700" lIns="7132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9"/>
          <p:cNvSpPr/>
          <p:nvPr>
            <p:ph idx="13" type="body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rgbClr val="007F4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0"/>
          <p:cNvPicPr preferRelativeResize="0"/>
          <p:nvPr/>
        </p:nvPicPr>
        <p:blipFill rotWithShape="1">
          <a:blip r:embed="rId2">
            <a:alphaModFix/>
          </a:blip>
          <a:srcRect b="0" l="29506" r="12032" t="0"/>
          <a:stretch/>
        </p:blipFill>
        <p:spPr>
          <a:xfrm>
            <a:off x="0" y="1779373"/>
            <a:ext cx="12192000" cy="4583992"/>
          </a:xfrm>
          <a:custGeom>
            <a:rect b="b" l="l" r="r" t="t"/>
            <a:pathLst>
              <a:path extrusionOk="0" h="4583992" w="12192000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1" name="Google Shape;111;p40"/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2" name="Google Shape;112;p40"/>
          <p:cNvPicPr preferRelativeResize="0"/>
          <p:nvPr/>
        </p:nvPicPr>
        <p:blipFill rotWithShape="1">
          <a:blip r:embed="rId3">
            <a:alphaModFix/>
          </a:blip>
          <a:srcRect b="72707" l="0" r="0" t="0"/>
          <a:stretch/>
        </p:blipFill>
        <p:spPr>
          <a:xfrm>
            <a:off x="5315713" y="5020135"/>
            <a:ext cx="6718341" cy="1871772"/>
          </a:xfrm>
          <a:custGeom>
            <a:rect b="b" l="l" r="r" t="t"/>
            <a:pathLst>
              <a:path extrusionOk="0" h="1871772" w="6718341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3" name="Google Shape;113;p40"/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5" name="Google Shape;115;p40"/>
          <p:cNvPicPr preferRelativeResize="0"/>
          <p:nvPr/>
        </p:nvPicPr>
        <p:blipFill rotWithShape="1">
          <a:blip r:embed="rId4">
            <a:alphaModFix/>
          </a:blip>
          <a:srcRect b="0" l="14165" r="0" t="77499"/>
          <a:stretch/>
        </p:blipFill>
        <p:spPr>
          <a:xfrm flipH="1">
            <a:off x="7732665" y="0"/>
            <a:ext cx="4459335" cy="1543022"/>
          </a:xfrm>
          <a:custGeom>
            <a:rect b="b" l="l" r="r" t="t"/>
            <a:pathLst>
              <a:path extrusionOk="0" h="1543022" w="4459335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6" name="Google Shape;116;p40"/>
          <p:cNvSpPr txBox="1"/>
          <p:nvPr>
            <p:ph type="title"/>
          </p:nvPr>
        </p:nvSpPr>
        <p:spPr>
          <a:xfrm>
            <a:off x="5952744" y="2304288"/>
            <a:ext cx="5513832" cy="24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5952744" y="1885193"/>
            <a:ext cx="59436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2000"/>
              <a:buNone/>
              <a:defRPr sz="2000">
                <a:solidFill>
                  <a:srgbClr val="8A8A8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800"/>
              <a:buNone/>
              <a:defRPr sz="1800">
                <a:solidFill>
                  <a:srgbClr val="8A8A8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Chart">
  <p:cSld name="Title and Content - Char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1"/>
          <p:cNvSpPr txBox="1"/>
          <p:nvPr>
            <p:ph type="title"/>
          </p:nvPr>
        </p:nvSpPr>
        <p:spPr>
          <a:xfrm>
            <a:off x="2597336" y="722376"/>
            <a:ext cx="8870656" cy="764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1"/>
          <p:cNvSpPr txBox="1"/>
          <p:nvPr>
            <p:ph idx="1" type="body"/>
          </p:nvPr>
        </p:nvSpPr>
        <p:spPr>
          <a:xfrm>
            <a:off x="731520" y="2404872"/>
            <a:ext cx="10716768" cy="3630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1"/>
          <p:cNvSpPr/>
          <p:nvPr>
            <p:ph idx="2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1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1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Table">
  <p:cSld name="Title and Content - Tabl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2"/>
          <p:cNvPicPr preferRelativeResize="0"/>
          <p:nvPr/>
        </p:nvPicPr>
        <p:blipFill rotWithShape="1">
          <a:blip r:embed="rId2">
            <a:alphaModFix/>
          </a:blip>
          <a:srcRect b="0" l="0" r="82873" t="26427"/>
          <a:stretch/>
        </p:blipFill>
        <p:spPr>
          <a:xfrm>
            <a:off x="9233628" y="1"/>
            <a:ext cx="2958372" cy="6105105"/>
          </a:xfrm>
          <a:custGeom>
            <a:rect b="b" l="l" r="r" t="t"/>
            <a:pathLst>
              <a:path extrusionOk="0" h="6105105" w="2958372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6" name="Google Shape;126;p42"/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42"/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8" name="Google Shape;128;p42"/>
          <p:cNvSpPr txBox="1"/>
          <p:nvPr>
            <p:ph type="title"/>
          </p:nvPr>
        </p:nvSpPr>
        <p:spPr>
          <a:xfrm>
            <a:off x="2597336" y="722376"/>
            <a:ext cx="8870656" cy="764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2"/>
          <p:cNvSpPr txBox="1"/>
          <p:nvPr>
            <p:ph idx="1" type="body"/>
          </p:nvPr>
        </p:nvSpPr>
        <p:spPr>
          <a:xfrm>
            <a:off x="731520" y="2221992"/>
            <a:ext cx="8284464" cy="3986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2"/>
          <p:cNvSpPr/>
          <p:nvPr>
            <p:ph idx="2" type="body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2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2" name="Google Shape;132;p42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3"/>
          <p:cNvPicPr preferRelativeResize="0"/>
          <p:nvPr/>
        </p:nvPicPr>
        <p:blipFill rotWithShape="1">
          <a:blip r:embed="rId2">
            <a:alphaModFix/>
          </a:blip>
          <a:srcRect b="28674" l="10145" r="45422" t="-169"/>
          <a:stretch/>
        </p:blipFill>
        <p:spPr>
          <a:xfrm>
            <a:off x="-1" y="3467101"/>
            <a:ext cx="12192001" cy="3390899"/>
          </a:xfrm>
          <a:custGeom>
            <a:rect b="b" l="l" r="r" t="t"/>
            <a:pathLst>
              <a:path extrusionOk="0" h="3390899" w="12192001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6" name="Google Shape;136;p43"/>
          <p:cNvSpPr txBox="1"/>
          <p:nvPr>
            <p:ph type="title"/>
          </p:nvPr>
        </p:nvSpPr>
        <p:spPr>
          <a:xfrm>
            <a:off x="640080" y="1216152"/>
            <a:ext cx="8951976" cy="3191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 Black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3"/>
          <p:cNvSpPr/>
          <p:nvPr/>
        </p:nvSpPr>
        <p:spPr>
          <a:xfrm flipH="1" rot="-5400000">
            <a:off x="8634864" y="3426822"/>
            <a:ext cx="6355080" cy="2810"/>
          </a:xfrm>
          <a:custGeom>
            <a:rect b="b" l="l" r="r" t="t"/>
            <a:pathLst>
              <a:path extrusionOk="0" h="2810" w="139119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cap="sq" cmpd="sng" w="508800">
            <a:solidFill>
              <a:schemeClr val="accent3">
                <a:alpha val="8392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8" name="Google Shape;138;p43"/>
          <p:cNvSpPr/>
          <p:nvPr/>
        </p:nvSpPr>
        <p:spPr>
          <a:xfrm flipH="1" rot="-5400000">
            <a:off x="7913504" y="3426822"/>
            <a:ext cx="6355080" cy="2810"/>
          </a:xfrm>
          <a:custGeom>
            <a:rect b="b" l="l" r="r" t="t"/>
            <a:pathLst>
              <a:path extrusionOk="0" h="2810" w="139119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cap="sq" cmpd="sng" w="508800">
            <a:solidFill>
              <a:schemeClr val="accent3">
                <a:alpha val="8392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9" name="Google Shape;139;p43"/>
          <p:cNvSpPr/>
          <p:nvPr/>
        </p:nvSpPr>
        <p:spPr>
          <a:xfrm>
            <a:off x="685799" y="5342013"/>
            <a:ext cx="2157098" cy="1515987"/>
          </a:xfrm>
          <a:custGeom>
            <a:rect b="b" l="l" r="r" t="t"/>
            <a:pathLst>
              <a:path extrusionOk="0" h="1515987" w="2157098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0" name="Google Shape;140;p43"/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1" name="Google Shape;141;p43"/>
          <p:cNvSpPr txBox="1"/>
          <p:nvPr>
            <p:ph idx="1" type="body"/>
          </p:nvPr>
        </p:nvSpPr>
        <p:spPr>
          <a:xfrm>
            <a:off x="640080" y="4581144"/>
            <a:ext cx="6510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2000"/>
              <a:buNone/>
              <a:defRPr sz="2000">
                <a:solidFill>
                  <a:srgbClr val="8A8A8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800"/>
              <a:buNone/>
              <a:defRPr sz="1800">
                <a:solidFill>
                  <a:srgbClr val="8A8A8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9pPr>
          </a:lstStyle>
          <a:p/>
        </p:txBody>
      </p:sp>
      <p:sp>
        <p:nvSpPr>
          <p:cNvPr id="142" name="Google Shape;142;p43"/>
          <p:cNvSpPr/>
          <p:nvPr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1" type="ftr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A8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2" type="sldNum"/>
          </p:nvPr>
        </p:nvSpPr>
        <p:spPr>
          <a:xfrm>
            <a:off x="1651903" y="809244"/>
            <a:ext cx="941832" cy="62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4"/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lt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" name="Google Shape;14;p34"/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dk2"/>
          </a:solidFill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5" name="Google Shape;15;p34"/>
          <p:cNvCxnSpPr/>
          <p:nvPr/>
        </p:nvCxnSpPr>
        <p:spPr>
          <a:xfrm>
            <a:off x="1655064" y="722376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" name="Google Shape;16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8101229">
            <a:off x="868523" y="778989"/>
            <a:ext cx="660389" cy="660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34"/>
          <p:cNvCxnSpPr/>
          <p:nvPr/>
        </p:nvCxnSpPr>
        <p:spPr>
          <a:xfrm>
            <a:off x="2593735" y="718779"/>
            <a:ext cx="0" cy="780808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34"/>
          <p:cNvSpPr txBox="1"/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jpg"/><Relationship Id="rId4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Relationship Id="rId4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jpg"/><Relationship Id="rId4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nodemcu.com/index_en.html?fbclid=IwAR2tqjSvAYYTxpK6RnCYO1CMtUsaSznVouUE-mBRaMotgPbP0ObLtQvwWIM" TargetMode="External"/><Relationship Id="rId4" Type="http://schemas.openxmlformats.org/officeDocument/2006/relationships/hyperlink" Target="https://iotdesignpro.com/projects/iot-based-smart-parking-using-esp8266?fbclid=IwAR2ZsaWmxfmfuOISZ2IbO9KysU406oirhD87El6vbo2ENf7oqpyhRHCg9Sc" TargetMode="External"/><Relationship Id="rId5" Type="http://schemas.openxmlformats.org/officeDocument/2006/relationships/hyperlink" Target="https://chintglobal.com/blog/iot-based-smart-parking-system/?fbclid=IwAR1RuWGL3CV75DBkxiamOUdZdCuKNsr_S1MttWdFja0qwIuYIs2xEhe9pe8" TargetMode="External"/><Relationship Id="rId6" Type="http://schemas.openxmlformats.org/officeDocument/2006/relationships/hyperlink" Target="https://ieeexplore.ieee.org/document/7562735?fbclid=IwAR3NiDD6KfMcswYFeg82EYmiVgBFiJQlr7Ayn8ltyf9u_BUV3bw2Pu-SKtM" TargetMode="External"/><Relationship Id="rId7" Type="http://schemas.openxmlformats.org/officeDocument/2006/relationships/hyperlink" Target="https://www.researchgate.net/publication/341870728_Smart_Parking_System_based_on_IO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jpg"/><Relationship Id="rId4" Type="http://schemas.openxmlformats.org/officeDocument/2006/relationships/image" Target="../media/image62.png"/><Relationship Id="rId5" Type="http://schemas.openxmlformats.org/officeDocument/2006/relationships/image" Target="../media/image5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techshopbd.com/" TargetMode="External"/><Relationship Id="rId5" Type="http://schemas.openxmlformats.org/officeDocument/2006/relationships/hyperlink" Target="https://www.daraz.com.bd/" TargetMode="External"/><Relationship Id="rId6" Type="http://schemas.openxmlformats.org/officeDocument/2006/relationships/hyperlink" Target="http://www.robiulelectronic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Smart Parking Images - Free Download on Freepik" id="280" name="Google Shape;280;p1"/>
          <p:cNvPicPr preferRelativeResize="0"/>
          <p:nvPr/>
        </p:nvPicPr>
        <p:blipFill rotWithShape="1">
          <a:blip r:embed="rId3">
            <a:alphaModFix/>
          </a:blip>
          <a:srcRect b="14279" l="0" r="9089" t="13797"/>
          <a:stretch/>
        </p:blipFill>
        <p:spPr>
          <a:xfrm>
            <a:off x="4553220" y="420656"/>
            <a:ext cx="7638780" cy="60496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2" name="Google Shape;282;p1"/>
          <p:cNvSpPr txBox="1"/>
          <p:nvPr>
            <p:ph type="ctrTitle"/>
          </p:nvPr>
        </p:nvSpPr>
        <p:spPr>
          <a:xfrm>
            <a:off x="477981" y="1122363"/>
            <a:ext cx="5094664" cy="3351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latin typeface="Calibri"/>
                <a:ea typeface="Calibri"/>
                <a:cs typeface="Calibri"/>
                <a:sym typeface="Calibri"/>
              </a:rPr>
              <a:t>Smart Parking: An IoT Based Solution for Smart University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 Black"/>
              <a:buNone/>
            </a:pPr>
            <a:br>
              <a:rPr lang="en-US" sz="3700"/>
            </a:br>
            <a:endParaRPr sz="3700"/>
          </a:p>
        </p:txBody>
      </p:sp>
      <p:sp>
        <p:nvSpPr>
          <p:cNvPr id="283" name="Google Shape;283;p1"/>
          <p:cNvSpPr txBox="1"/>
          <p:nvPr>
            <p:ph idx="1" type="subTitle"/>
          </p:nvPr>
        </p:nvSpPr>
        <p:spPr>
          <a:xfrm>
            <a:off x="458167" y="4638572"/>
            <a:ext cx="40233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b="1" lang="en-US" sz="2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JU3</a:t>
            </a:r>
            <a:r>
              <a:rPr b="1" lang="en-US" sz="2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4_</a:t>
            </a:r>
            <a:endParaRPr sz="2500"/>
          </a:p>
        </p:txBody>
      </p:sp>
      <p:sp>
        <p:nvSpPr>
          <p:cNvPr id="284" name="Google Shape;284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9" name="Google Shape;439;p10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 NodeMCU ESP8266  </a:t>
            </a:r>
            <a:endParaRPr/>
          </a:p>
        </p:txBody>
      </p:sp>
      <p:sp>
        <p:nvSpPr>
          <p:cNvPr id="440" name="Google Shape;440;p10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3" name="Google Shape;443;p10"/>
          <p:cNvSpPr/>
          <p:nvPr/>
        </p:nvSpPr>
        <p:spPr>
          <a:xfrm>
            <a:off x="647873" y="2556717"/>
            <a:ext cx="6439560" cy="4300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Connects to the Internet Wirelessly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Program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with Many Sensors and Gadgets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and Affordable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Programmed in Different Ways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Connectivity: Wi-Fi, Bluetooth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 Power and Programming: Micro USB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gold electronic device&#10;&#10;Description automatically generated" id="444" name="Google Shape;4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531" y="2132994"/>
            <a:ext cx="4516364" cy="339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1" name="Google Shape;451;p11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IR Sensor</a:t>
            </a:r>
            <a:endParaRPr/>
          </a:p>
        </p:txBody>
      </p:sp>
      <p:sp>
        <p:nvSpPr>
          <p:cNvPr id="452" name="Google Shape;452;p11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/>
          <p:nvPr/>
        </p:nvSpPr>
        <p:spPr>
          <a:xfrm>
            <a:off x="856037" y="2416711"/>
            <a:ext cx="5009906" cy="3389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Detects infrared radiation.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Used in object detection 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Applications in motion sensing and security systems.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Measures surface temperature without contact.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diagram of a circuit board&#10;&#10;Description automatically generated" id="455" name="Google Shape;4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36" y="2420521"/>
            <a:ext cx="6177215" cy="253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2" name="Google Shape;462;p12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Servo Motor </a:t>
            </a:r>
            <a:endParaRPr/>
          </a:p>
        </p:txBody>
      </p:sp>
      <p:sp>
        <p:nvSpPr>
          <p:cNvPr id="463" name="Google Shape;463;p12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842669" y="2336501"/>
            <a:ext cx="5237169" cy="34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Servo motors are used to lift the gates at the entry and exit of the parking area.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High Torque at High Speeds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Compact, Lightweight Design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Available in Various Sizes and Power Ratings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mall blue device with a white valve&#10;&#10;Description automatically generated" id="466" name="Google Shape;4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876" y="2318204"/>
            <a:ext cx="5621867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3" name="Google Shape;473;p13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LCD Display 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856037" y="2336501"/>
            <a:ext cx="5036644" cy="34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16x2 LCD display is very basic module and is very commonly used in various devices and circuits.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 A 16x2 LCD means it can display 16 characters per line and there are 2 such lines.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CD 16×2 Pin Configuration and Its Working – Robocraze" id="477" name="Google Shape;4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822" y="1886284"/>
            <a:ext cx="5644143" cy="372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4" name="Google Shape;484;p14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Cloud(Blynk)</a:t>
            </a:r>
            <a:endParaRPr/>
          </a:p>
        </p:txBody>
      </p:sp>
      <p:sp>
        <p:nvSpPr>
          <p:cNvPr id="485" name="Google Shape;485;p14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4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856037" y="2336501"/>
            <a:ext cx="5036644" cy="34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Blynk empowers creators to seamlessly control and monitor their projects from anywhere, with its user-friendly interface and powerful IoT platform.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utilizes both mobile app and web app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hought bubble with solid fill" id="488" name="Google Shape;4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115" y="886326"/>
            <a:ext cx="6208295" cy="6355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square with a white letter b&#10;&#10;Description automatically generated" id="489" name="Google Shape;4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2189" y="2257926"/>
            <a:ext cx="2328779" cy="23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6" name="Google Shape;496;p15"/>
          <p:cNvSpPr txBox="1"/>
          <p:nvPr>
            <p:ph type="title"/>
          </p:nvPr>
        </p:nvSpPr>
        <p:spPr>
          <a:xfrm>
            <a:off x="477981" y="1924469"/>
            <a:ext cx="4036728" cy="1894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 Black"/>
              <a:buNone/>
            </a:pPr>
            <a:r>
              <a:rPr lang="en-US" sz="4100">
                <a:latin typeface="Arial Black"/>
                <a:ea typeface="Arial Black"/>
                <a:cs typeface="Arial Black"/>
                <a:sym typeface="Arial Black"/>
              </a:rPr>
              <a:t>Methodology (</a:t>
            </a:r>
            <a:r>
              <a:rPr lang="en-US" sz="4100"/>
              <a:t>Work Flow</a:t>
            </a:r>
            <a:r>
              <a:rPr lang="en-US" sz="4100">
                <a:latin typeface="Arial Black"/>
                <a:ea typeface="Arial Black"/>
                <a:cs typeface="Arial Black"/>
                <a:sym typeface="Arial Black"/>
              </a:rPr>
              <a:t>)</a:t>
            </a:r>
            <a:endParaRPr/>
          </a:p>
        </p:txBody>
      </p:sp>
      <p:sp>
        <p:nvSpPr>
          <p:cNvPr id="497" name="Google Shape;497;p1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flowchart of blue squares&#10;&#10;Description automatically generated" id="499" name="Google Shape;4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043" y="-2632"/>
            <a:ext cx="6254648" cy="685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5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Process Flowchart Sticker" id="501" name="Google Shape;5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927" y="3822031"/>
            <a:ext cx="2796674" cy="290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8" name="Google Shape;508;p16"/>
          <p:cNvSpPr txBox="1"/>
          <p:nvPr>
            <p:ph type="title"/>
          </p:nvPr>
        </p:nvSpPr>
        <p:spPr>
          <a:xfrm>
            <a:off x="410411" y="224667"/>
            <a:ext cx="10515600" cy="942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Black"/>
              <a:buNone/>
            </a:pPr>
            <a:r>
              <a:rPr lang="en-US" sz="5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Circuit Diagram</a:t>
            </a:r>
            <a:endParaRPr/>
          </a:p>
        </p:txBody>
      </p:sp>
      <p:pic>
        <p:nvPicPr>
          <p:cNvPr descr="A diagram of a parking sensor&#10;&#10;Description automatically generated" id="509" name="Google Shape;5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7824" y="1158769"/>
            <a:ext cx="7529718" cy="53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6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7" name="Google Shape;517;p17"/>
          <p:cNvSpPr/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7"/>
          <p:cNvSpPr txBox="1"/>
          <p:nvPr>
            <p:ph type="title"/>
          </p:nvPr>
        </p:nvSpPr>
        <p:spPr>
          <a:xfrm>
            <a:off x="838198" y="978408"/>
            <a:ext cx="4607052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 Black"/>
              <a:buNone/>
            </a:pPr>
            <a:r>
              <a:rPr lang="en-US" sz="4100">
                <a:latin typeface="Arial Black"/>
                <a:ea typeface="Arial Black"/>
                <a:cs typeface="Arial Black"/>
                <a:sym typeface="Arial Black"/>
              </a:rPr>
              <a:t>Step 01:</a:t>
            </a:r>
            <a:endParaRPr/>
          </a:p>
        </p:txBody>
      </p:sp>
      <p:sp>
        <p:nvSpPr>
          <p:cNvPr id="519" name="Google Shape;519;p17"/>
          <p:cNvSpPr/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7"/>
          <p:cNvSpPr/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7"/>
          <p:cNvSpPr txBox="1"/>
          <p:nvPr/>
        </p:nvSpPr>
        <p:spPr>
          <a:xfrm>
            <a:off x="841246" y="2368296"/>
            <a:ext cx="4607052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car enters the parking area, the IR sensor in Entry Gate will detect the passing vehicle and the entry gate will be opened automatically. 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toy car on a road&#10;&#10;Description automatically generated" id="522" name="Google Shape;522;p17"/>
          <p:cNvPicPr preferRelativeResize="0"/>
          <p:nvPr/>
        </p:nvPicPr>
        <p:blipFill rotWithShape="1">
          <a:blip r:embed="rId3">
            <a:alphaModFix/>
          </a:blip>
          <a:srcRect b="23423" l="0" r="3" t="1465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del of a road with wires and a sign&#10;&#10;Description automatically generated" id="523" name="Google Shape;523;p17"/>
          <p:cNvPicPr preferRelativeResize="0"/>
          <p:nvPr/>
        </p:nvPicPr>
        <p:blipFill rotWithShape="1">
          <a:blip r:embed="rId4">
            <a:alphaModFix/>
          </a:blip>
          <a:srcRect b="13275" l="0" r="3" t="19527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7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1" name="Google Shape;531;p18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Step 02:</a:t>
            </a:r>
            <a:endParaRPr/>
          </a:p>
        </p:txBody>
      </p:sp>
      <p:sp>
        <p:nvSpPr>
          <p:cNvPr id="532" name="Google Shape;532;p1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8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8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5" name="Google Shape;535;p18"/>
          <p:cNvSpPr txBox="1"/>
          <p:nvPr/>
        </p:nvSpPr>
        <p:spPr>
          <a:xfrm>
            <a:off x="931817" y="1766766"/>
            <a:ext cx="8447692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car enters the parking slot, the IR Sensor in the slot will detect the car and send slot </a:t>
            </a: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"FULL"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to the nodeMCU.</a:t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sus\AppData\Local\Packages\5319275A.WhatsAppDesktop_cv1g1gvanyjgm\TempState\A79C7A2D44B2CA012E938B0CF16BC04F\WhatsApp Image 2024-05-07 at 08.24.55_996400a6.jpg" id="536" name="Google Shape;536;p18"/>
          <p:cNvPicPr preferRelativeResize="0"/>
          <p:nvPr/>
        </p:nvPicPr>
        <p:blipFill rotWithShape="1">
          <a:blip r:embed="rId3">
            <a:alphaModFix/>
          </a:blip>
          <a:srcRect b="0" l="0" r="0" t="27548"/>
          <a:stretch/>
        </p:blipFill>
        <p:spPr>
          <a:xfrm>
            <a:off x="1205903" y="2789853"/>
            <a:ext cx="4009909" cy="3041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us\AppData\Local\Packages\5319275A.WhatsAppDesktop_cv1g1gvanyjgm\TempState\51200D29D1FC15F5A71C1DAB4BB54F7C\WhatsApp Image 2024-05-07 at 08.24.55_a7d451f9.jpg" id="537" name="Google Shape;537;p18"/>
          <p:cNvPicPr preferRelativeResize="0"/>
          <p:nvPr/>
        </p:nvPicPr>
        <p:blipFill rotWithShape="1">
          <a:blip r:embed="rId4">
            <a:alphaModFix/>
          </a:blip>
          <a:srcRect b="0" l="0" r="0" t="33287"/>
          <a:stretch/>
        </p:blipFill>
        <p:spPr>
          <a:xfrm>
            <a:off x="5215812" y="2789853"/>
            <a:ext cx="4163697" cy="304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4" name="Google Shape;544;p19"/>
          <p:cNvSpPr/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9"/>
          <p:cNvSpPr txBox="1"/>
          <p:nvPr>
            <p:ph type="title"/>
          </p:nvPr>
        </p:nvSpPr>
        <p:spPr>
          <a:xfrm>
            <a:off x="838198" y="978408"/>
            <a:ext cx="4607052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 Black"/>
              <a:buNone/>
            </a:pPr>
            <a:r>
              <a:rPr lang="en-US" sz="4100">
                <a:latin typeface="Arial Black"/>
                <a:ea typeface="Arial Black"/>
                <a:cs typeface="Arial Black"/>
                <a:sym typeface="Arial Black"/>
              </a:rPr>
              <a:t>Step </a:t>
            </a:r>
            <a:r>
              <a:rPr lang="en-US" sz="4100"/>
              <a:t>03</a:t>
            </a:r>
            <a:r>
              <a:rPr lang="en-US" sz="4100"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/>
          </a:p>
        </p:txBody>
      </p:sp>
      <p:sp>
        <p:nvSpPr>
          <p:cNvPr id="546" name="Google Shape;546;p19"/>
          <p:cNvSpPr/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9"/>
          <p:cNvSpPr/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9"/>
          <p:cNvSpPr txBox="1"/>
          <p:nvPr/>
        </p:nvSpPr>
        <p:spPr>
          <a:xfrm>
            <a:off x="841246" y="2368296"/>
            <a:ext cx="4607052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car is leaving the parking area, the IR sensor at EXIT Gate will sense the passing car and then sends slots</a:t>
            </a:r>
            <a:r>
              <a:rPr b="1" lang="en-US" sz="2400">
                <a:solidFill>
                  <a:srgbClr val="D703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007F42"/>
                </a:solidFill>
                <a:latin typeface="Calibri"/>
                <a:ea typeface="Calibri"/>
                <a:cs typeface="Calibri"/>
                <a:sym typeface="Calibri"/>
              </a:rPr>
              <a:t>"EMPTY"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signal to the nodeMCU. Then the EXIT Gate will be opened automatically.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9" name="Google Shape;549;p19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cardboard model of a road with wires and a sign&#10;&#10;Description automatically generated" id="550" name="Google Shape;5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0779" y="-529"/>
            <a:ext cx="5114219" cy="3373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del of a road with a car on it&#10;&#10;Description automatically generated" id="551" name="Google Shape;5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9898" y="3353859"/>
            <a:ext cx="5115983" cy="350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Outline</a:t>
            </a:r>
            <a:endParaRPr sz="4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2" name="Google Shape;292;p2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630936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5" name="Google Shape;295;p2"/>
          <p:cNvSpPr/>
          <p:nvPr/>
        </p:nvSpPr>
        <p:spPr>
          <a:xfrm>
            <a:off x="3054096" y="4041648"/>
            <a:ext cx="1822704" cy="141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6" name="Google Shape;296;p2"/>
          <p:cNvSpPr/>
          <p:nvPr/>
        </p:nvSpPr>
        <p:spPr>
          <a:xfrm>
            <a:off x="1750267" y="4079320"/>
            <a:ext cx="1761542" cy="49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7" name="Google Shape;297;p2"/>
          <p:cNvSpPr/>
          <p:nvPr/>
        </p:nvSpPr>
        <p:spPr>
          <a:xfrm>
            <a:off x="4039378" y="4079320"/>
            <a:ext cx="1761542" cy="49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8" name="Google Shape;298;p2"/>
          <p:cNvSpPr/>
          <p:nvPr/>
        </p:nvSpPr>
        <p:spPr>
          <a:xfrm>
            <a:off x="838200" y="3864716"/>
            <a:ext cx="992544" cy="9925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9" name="Google Shape;299;p2"/>
          <p:cNvSpPr/>
          <p:nvPr/>
        </p:nvSpPr>
        <p:spPr>
          <a:xfrm>
            <a:off x="3225670" y="3864716"/>
            <a:ext cx="992544" cy="99254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0" name="Google Shape;300;p2"/>
          <p:cNvSpPr/>
          <p:nvPr/>
        </p:nvSpPr>
        <p:spPr>
          <a:xfrm>
            <a:off x="1907456" y="1994349"/>
            <a:ext cx="608045" cy="60804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1" name="Google Shape;301;p2"/>
          <p:cNvSpPr/>
          <p:nvPr/>
        </p:nvSpPr>
        <p:spPr>
          <a:xfrm>
            <a:off x="413484" y="2103654"/>
            <a:ext cx="2267286" cy="1043808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rgbClr val="BBFF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02" name="Google Shape;302;p2"/>
          <p:cNvSpPr/>
          <p:nvPr/>
        </p:nvSpPr>
        <p:spPr>
          <a:xfrm>
            <a:off x="3220050" y="2100751"/>
            <a:ext cx="2520750" cy="1083911"/>
          </a:xfrm>
          <a:prstGeom prst="flowChartAlternateProcess">
            <a:avLst/>
          </a:prstGeom>
          <a:solidFill>
            <a:srgbClr val="BBFFDD"/>
          </a:solidFill>
          <a:ln cap="flat" cmpd="sng" w="9525">
            <a:solidFill>
              <a:srgbClr val="BBFF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6317056" y="2036813"/>
            <a:ext cx="2708442" cy="1097280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416693" y="3621772"/>
            <a:ext cx="2258729" cy="978034"/>
          </a:xfrm>
          <a:prstGeom prst="flowChartAlternateProcess">
            <a:avLst/>
          </a:prstGeom>
          <a:solidFill>
            <a:srgbClr val="BBFFDD"/>
          </a:solidFill>
          <a:ln cap="flat" cmpd="sng" w="9525">
            <a:solidFill>
              <a:srgbClr val="BBFF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Project Planning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6321257" y="3621772"/>
            <a:ext cx="2702559" cy="948623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Description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"/>
          <p:cNvSpPr/>
          <p:nvPr/>
        </p:nvSpPr>
        <p:spPr>
          <a:xfrm>
            <a:off x="1279625" y="1806742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/>
          </a:p>
        </p:txBody>
      </p:sp>
      <p:sp>
        <p:nvSpPr>
          <p:cNvPr id="307" name="Google Shape;307;p2"/>
          <p:cNvSpPr/>
          <p:nvPr/>
        </p:nvSpPr>
        <p:spPr>
          <a:xfrm>
            <a:off x="7285942" y="1800859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/>
          </a:p>
        </p:txBody>
      </p:sp>
      <p:sp>
        <p:nvSpPr>
          <p:cNvPr id="308" name="Google Shape;308;p2"/>
          <p:cNvSpPr/>
          <p:nvPr/>
        </p:nvSpPr>
        <p:spPr>
          <a:xfrm>
            <a:off x="4190847" y="1787491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/>
          </a:p>
        </p:txBody>
      </p:sp>
      <p:sp>
        <p:nvSpPr>
          <p:cNvPr id="309" name="Google Shape;309;p2"/>
          <p:cNvSpPr/>
          <p:nvPr/>
        </p:nvSpPr>
        <p:spPr>
          <a:xfrm>
            <a:off x="1274277" y="3369242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/>
          </a:p>
        </p:txBody>
      </p:sp>
      <p:sp>
        <p:nvSpPr>
          <p:cNvPr id="310" name="Google Shape;310;p2"/>
          <p:cNvSpPr/>
          <p:nvPr/>
        </p:nvSpPr>
        <p:spPr>
          <a:xfrm>
            <a:off x="3180211" y="5292822"/>
            <a:ext cx="2534118" cy="948626"/>
          </a:xfrm>
          <a:prstGeom prst="flowChartAlternateProcess">
            <a:avLst/>
          </a:prstGeom>
          <a:solidFill>
            <a:srgbClr val="BBFFDD"/>
          </a:soli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 &amp; 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"/>
          <p:cNvSpPr/>
          <p:nvPr/>
        </p:nvSpPr>
        <p:spPr>
          <a:xfrm>
            <a:off x="6316443" y="5212612"/>
            <a:ext cx="2694539" cy="1042201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"/>
          <p:cNvSpPr/>
          <p:nvPr/>
        </p:nvSpPr>
        <p:spPr>
          <a:xfrm>
            <a:off x="7290600" y="3368706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7</a:t>
            </a:r>
            <a:endParaRPr/>
          </a:p>
        </p:txBody>
      </p:sp>
      <p:sp>
        <p:nvSpPr>
          <p:cNvPr id="313" name="Google Shape;313;p2"/>
          <p:cNvSpPr/>
          <p:nvPr/>
        </p:nvSpPr>
        <p:spPr>
          <a:xfrm>
            <a:off x="3209358" y="3638120"/>
            <a:ext cx="2526285" cy="950227"/>
          </a:xfrm>
          <a:prstGeom prst="flowChartAlternateProcess">
            <a:avLst/>
          </a:prstGeom>
          <a:solidFill>
            <a:srgbClr val="BBFFDD"/>
          </a:solidFill>
          <a:ln cap="flat" cmpd="sng" w="9525">
            <a:solidFill>
              <a:srgbClr val="BBFF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&amp;  Budget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9321249" y="1999746"/>
            <a:ext cx="2614329" cy="1137385"/>
          </a:xfrm>
          <a:prstGeom prst="flowChartAlternateProcess">
            <a:avLst/>
          </a:prstGeom>
          <a:solidFill>
            <a:srgbClr val="BBFFDD"/>
          </a:solidFill>
          <a:ln cap="flat" cmpd="sng" w="9525">
            <a:solidFill>
              <a:srgbClr val="BBFF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Existing System vs Proposed System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10250866" y="1800859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/>
          </a:p>
        </p:txBody>
      </p:sp>
      <p:sp>
        <p:nvSpPr>
          <p:cNvPr id="316" name="Google Shape;316;p2"/>
          <p:cNvSpPr/>
          <p:nvPr/>
        </p:nvSpPr>
        <p:spPr>
          <a:xfrm>
            <a:off x="4199286" y="3369241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6</a:t>
            </a:r>
            <a:endParaRPr/>
          </a:p>
        </p:txBody>
      </p:sp>
      <p:sp>
        <p:nvSpPr>
          <p:cNvPr id="317" name="Google Shape;317;p2"/>
          <p:cNvSpPr/>
          <p:nvPr/>
        </p:nvSpPr>
        <p:spPr>
          <a:xfrm>
            <a:off x="9315782" y="3621772"/>
            <a:ext cx="2649086" cy="988728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 (Workflow, Circuit Diagram, Steps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10253042" y="3369241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r>
            <a:endParaRPr/>
          </a:p>
        </p:txBody>
      </p:sp>
      <p:sp>
        <p:nvSpPr>
          <p:cNvPr id="319" name="Google Shape;319;p2"/>
          <p:cNvSpPr/>
          <p:nvPr/>
        </p:nvSpPr>
        <p:spPr>
          <a:xfrm>
            <a:off x="399045" y="5292824"/>
            <a:ext cx="2274771" cy="948623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Output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1298068" y="4958777"/>
            <a:ext cx="497840" cy="497840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r>
            <a:endParaRPr/>
          </a:p>
        </p:txBody>
      </p:sp>
      <p:sp>
        <p:nvSpPr>
          <p:cNvPr id="321" name="Google Shape;321;p2"/>
          <p:cNvSpPr/>
          <p:nvPr/>
        </p:nvSpPr>
        <p:spPr>
          <a:xfrm>
            <a:off x="9244127" y="5199243"/>
            <a:ext cx="2694539" cy="1042201"/>
          </a:xfrm>
          <a:prstGeom prst="flowChartAlternateProcess">
            <a:avLst/>
          </a:prstGeom>
          <a:gradFill>
            <a:gsLst>
              <a:gs pos="0">
                <a:srgbClr val="FFF8BB"/>
              </a:gs>
              <a:gs pos="50000">
                <a:srgbClr val="FEF5AB"/>
              </a:gs>
              <a:gs pos="100000">
                <a:srgbClr val="FFF69C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4118804" y="4851829"/>
            <a:ext cx="644892" cy="604786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/>
          </a:p>
        </p:txBody>
      </p:sp>
      <p:sp>
        <p:nvSpPr>
          <p:cNvPr id="323" name="Google Shape;323;p2"/>
          <p:cNvSpPr/>
          <p:nvPr/>
        </p:nvSpPr>
        <p:spPr>
          <a:xfrm>
            <a:off x="7206910" y="4851830"/>
            <a:ext cx="644892" cy="604786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r>
            <a:endParaRPr/>
          </a:p>
        </p:txBody>
      </p:sp>
      <p:sp>
        <p:nvSpPr>
          <p:cNvPr id="324" name="Google Shape;324;p2"/>
          <p:cNvSpPr/>
          <p:nvPr/>
        </p:nvSpPr>
        <p:spPr>
          <a:xfrm>
            <a:off x="10174699" y="4851829"/>
            <a:ext cx="644892" cy="604786"/>
          </a:xfrm>
          <a:prstGeom prst="ellipse">
            <a:avLst/>
          </a:prstGeom>
          <a:gradFill>
            <a:gsLst>
              <a:gs pos="0">
                <a:srgbClr val="FF4F56"/>
              </a:gs>
              <a:gs pos="50000">
                <a:srgbClr val="FF1D2A"/>
              </a:gs>
              <a:gs pos="100000">
                <a:srgbClr val="E30D1A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12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8" name="Google Shape;558;p20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Step 04:</a:t>
            </a:r>
            <a:endParaRPr/>
          </a:p>
        </p:txBody>
      </p:sp>
      <p:sp>
        <p:nvSpPr>
          <p:cNvPr id="559" name="Google Shape;559;p20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0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62" name="Google Shape;562;p20"/>
          <p:cNvSpPr txBox="1"/>
          <p:nvPr/>
        </p:nvSpPr>
        <p:spPr>
          <a:xfrm>
            <a:off x="931817" y="1766766"/>
            <a:ext cx="8447692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the slots are full, then the entry gate will not open unless there is at least an empty slot. The car needs to wait for a while or look for another parking slot.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</a:t>
            </a:r>
            <a:endParaRPr/>
          </a:p>
        </p:txBody>
      </p:sp>
      <p:pic>
        <p:nvPicPr>
          <p:cNvPr descr="C:\Users\Asus\AppData\Local\Packages\5319275A.WhatsAppDesktop_cv1g1gvanyjgm\TempState\3E2500C59AB4EA1D914AC27CEC5AE528\WhatsApp Image 2024-05-07 at 08.39.55_05ccb308.jpg" id="563" name="Google Shape;563;p20"/>
          <p:cNvPicPr preferRelativeResize="0"/>
          <p:nvPr/>
        </p:nvPicPr>
        <p:blipFill rotWithShape="1">
          <a:blip r:embed="rId3">
            <a:alphaModFix/>
          </a:blip>
          <a:srcRect b="0" l="0" r="0" t="33333"/>
          <a:stretch/>
        </p:blipFill>
        <p:spPr>
          <a:xfrm>
            <a:off x="931817" y="3175449"/>
            <a:ext cx="4252953" cy="3121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sus\AppData\Local\Packages\5319275A.WhatsAppDesktop_cv1g1gvanyjgm\TempState\5DC2596E6BD8D9A511A4AF7E6D1FEF81\WhatsApp Image 2024-05-07 at 08.41.00_bebe76bd.jpg" id="564" name="Google Shape;564;p20"/>
          <p:cNvPicPr preferRelativeResize="0"/>
          <p:nvPr/>
        </p:nvPicPr>
        <p:blipFill rotWithShape="1">
          <a:blip r:embed="rId4">
            <a:alphaModFix/>
          </a:blip>
          <a:srcRect b="31" l="0" r="0" t="29245"/>
          <a:stretch/>
        </p:blipFill>
        <p:spPr>
          <a:xfrm>
            <a:off x="5184770" y="3175449"/>
            <a:ext cx="4194739" cy="312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Step 05:</a:t>
            </a: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1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1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931817" y="1766766"/>
            <a:ext cx="8447692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front of the parking area there will be an LCD Display which will show the status of the parking slot, whether slot is </a:t>
            </a: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"FULL"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US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"EMPTY"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.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</a:t>
            </a:r>
            <a:endParaRPr/>
          </a:p>
        </p:txBody>
      </p:sp>
      <p:pic>
        <p:nvPicPr>
          <p:cNvPr descr="C:\Users\Asus\AppData\Local\Packages\5319275A.WhatsAppDesktop_cv1g1gvanyjgm\TempState\51200D29D1FC15F5A71C1DAB4BB54F7C\WhatsApp Image 2024-05-07 at 08.24.55_40a6da09.jpg" id="576" name="Google Shape;576;p21"/>
          <p:cNvPicPr preferRelativeResize="0"/>
          <p:nvPr/>
        </p:nvPicPr>
        <p:blipFill rotWithShape="1">
          <a:blip r:embed="rId3">
            <a:alphaModFix/>
          </a:blip>
          <a:srcRect b="0" l="0" r="0" t="35385"/>
          <a:stretch/>
        </p:blipFill>
        <p:spPr>
          <a:xfrm>
            <a:off x="3026617" y="2985795"/>
            <a:ext cx="3999334" cy="315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3" name="Google Shape;583;p22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Step 06:</a:t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2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864976" y="1713293"/>
            <a:ext cx="5413060" cy="5484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advantage of our system is, the user will register on Blynk website/application. 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this application/website, the user will be able to see the status of the parking area. The application, web dashboard will show the parking</a:t>
            </a:r>
            <a:r>
              <a:rPr lang="en-US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</a:t>
            </a:r>
            <a:r>
              <a:rPr lang="en-US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each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slot </a:t>
            </a:r>
            <a:r>
              <a:rPr lang="en-US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individually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</a:t>
            </a:r>
            <a:endParaRPr/>
          </a:p>
        </p:txBody>
      </p:sp>
      <p:pic>
        <p:nvPicPr>
          <p:cNvPr descr="Premium Vector | Laptop with coffee and phone cartoon icon illustration.  business technology icon concept isolated premium . flat cartoon style" id="588" name="Google Shape;5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406" y="1646405"/>
            <a:ext cx="5402346" cy="52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5" name="Google Shape;595;p23"/>
          <p:cNvSpPr txBox="1"/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en-US" sz="4800"/>
              <a:t>Step 06:</a:t>
            </a: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 (Blynk Web Dashboard) </a:t>
            </a:r>
            <a:endParaRPr/>
          </a:p>
        </p:txBody>
      </p:sp>
      <p:sp>
        <p:nvSpPr>
          <p:cNvPr id="596" name="Google Shape;596;p23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screenshot of a computer&#10;&#10;Description automatically generated" id="597" name="Google Shape;5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08" y="1520536"/>
            <a:ext cx="10725728" cy="498301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3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05" name="Google Shape;605;p24"/>
          <p:cNvSpPr txBox="1"/>
          <p:nvPr>
            <p:ph type="title"/>
          </p:nvPr>
        </p:nvSpPr>
        <p:spPr>
          <a:xfrm>
            <a:off x="136971" y="679731"/>
            <a:ext cx="3525202" cy="3843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/>
              <a:t>Step 6:</a:t>
            </a:r>
            <a:br>
              <a:rPr lang="en-US" sz="3600"/>
            </a:br>
            <a:r>
              <a:rPr lang="en-US" sz="3600"/>
              <a:t>(Blynk App Interface) </a:t>
            </a:r>
            <a:endParaRPr/>
          </a:p>
        </p:txBody>
      </p:sp>
      <p:grpSp>
        <p:nvGrpSpPr>
          <p:cNvPr id="606" name="Google Shape;606;p24"/>
          <p:cNvGrpSpPr/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607" name="Google Shape;607;p24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08" name="Google Shape;608;p24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609" name="Google Shape;609;p24"/>
          <p:cNvSpPr/>
          <p:nvPr/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screenshot of a phone&#10;&#10;Description automatically generated" id="610" name="Google Shape;6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722" y="972235"/>
            <a:ext cx="3230550" cy="50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4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2" name="Google Shape;612;p24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sus\AppData\Local\Packages\5319275A.WhatsAppDesktop_cv1g1gvanyjgm\TempState\95CBE1E1F1FA3D8CD5BBCEFD8A59191F\WhatsApp Image 2024-05-07 at 08.44.02_e8af8320.jpg" id="613" name="Google Shape;613;p24"/>
          <p:cNvPicPr preferRelativeResize="0"/>
          <p:nvPr/>
        </p:nvPicPr>
        <p:blipFill rotWithShape="1">
          <a:blip r:embed="rId4">
            <a:alphaModFix/>
          </a:blip>
          <a:srcRect b="25001" l="0" r="0" t="311"/>
          <a:stretch/>
        </p:blipFill>
        <p:spPr>
          <a:xfrm>
            <a:off x="4285183" y="972234"/>
            <a:ext cx="3139440" cy="504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20" name="Google Shape;620;p25"/>
          <p:cNvSpPr txBox="1"/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sz="3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Obtained Output (Front View)</a:t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22" name="Google Shape;622;p25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23" name="Google Shape;623;p25"/>
          <p:cNvPicPr preferRelativeResize="0"/>
          <p:nvPr/>
        </p:nvPicPr>
        <p:blipFill rotWithShape="1">
          <a:blip r:embed="rId3">
            <a:alphaModFix/>
          </a:blip>
          <a:srcRect b="0" l="0" r="0" t="25000"/>
          <a:stretch/>
        </p:blipFill>
        <p:spPr>
          <a:xfrm>
            <a:off x="545238" y="1324642"/>
            <a:ext cx="7608304" cy="427967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5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710271" y="2013061"/>
            <a:ext cx="5037807" cy="4066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2" name="Google Shape;632;p26"/>
          <p:cNvSpPr txBox="1"/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sz="3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Obtained Output (Back View)</a:t>
            </a:r>
            <a:endParaRPr/>
          </a:p>
        </p:txBody>
      </p:sp>
      <p:sp>
        <p:nvSpPr>
          <p:cNvPr id="633" name="Google Shape;633;p26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4" name="Google Shape;634;p26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model of a road with wires and a circuit board&#10;&#10;Description automatically generated" id="635" name="Google Shape;635;p26"/>
          <p:cNvPicPr preferRelativeResize="0"/>
          <p:nvPr/>
        </p:nvPicPr>
        <p:blipFill rotWithShape="1">
          <a:blip r:embed="rId3">
            <a:alphaModFix/>
          </a:blip>
          <a:srcRect b="15831" l="0" r="0" t="9169"/>
          <a:stretch/>
        </p:blipFill>
        <p:spPr>
          <a:xfrm>
            <a:off x="545238" y="1324642"/>
            <a:ext cx="7608304" cy="42796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6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7" name="Google Shape;637;p26"/>
          <p:cNvSpPr/>
          <p:nvPr/>
        </p:nvSpPr>
        <p:spPr>
          <a:xfrm>
            <a:off x="710271" y="2013061"/>
            <a:ext cx="5037807" cy="4066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4" name="Google Shape;644;p27"/>
          <p:cNvSpPr txBox="1"/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sz="3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Obtained Output (Top View)</a:t>
            </a:r>
            <a:endParaRPr/>
          </a:p>
        </p:txBody>
      </p:sp>
      <p:sp>
        <p:nvSpPr>
          <p:cNvPr id="645" name="Google Shape;645;p27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6" name="Google Shape;646;p27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 model of a road with wires and a building&#10;&#10;Description automatically generated" id="647" name="Google Shape;6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86" y="858525"/>
            <a:ext cx="6949208" cy="521190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7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9" name="Google Shape;649;p27"/>
          <p:cNvSpPr/>
          <p:nvPr/>
        </p:nvSpPr>
        <p:spPr>
          <a:xfrm>
            <a:off x="710271" y="2013061"/>
            <a:ext cx="5037807" cy="4066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6" name="Google Shape;656;p28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8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6378298" y="2459375"/>
            <a:ext cx="5114306" cy="2978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710271" y="2459375"/>
            <a:ext cx="5668432" cy="339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big parking lots, the system may have trouble handling a lot of parking spaces at once.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Environmental factors like direct sunlight may affect IR sensor accuracy.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Security considerations for cloud data storage and remote access need to be addressed.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A group of cars in a parking lot&#10;&#10;Description automatically generated" id="661" name="Google Shape;6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6742" y="2088890"/>
            <a:ext cx="5170716" cy="35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68" name="Google Shape;668;p29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9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9"/>
          <p:cNvSpPr/>
          <p:nvPr/>
        </p:nvSpPr>
        <p:spPr>
          <a:xfrm>
            <a:off x="6378298" y="2459375"/>
            <a:ext cx="5114306" cy="2978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672" name="Google Shape;672;p29"/>
          <p:cNvSpPr/>
          <p:nvPr/>
        </p:nvSpPr>
        <p:spPr>
          <a:xfrm>
            <a:off x="710271" y="2041687"/>
            <a:ext cx="4998759" cy="3404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F020A"/>
              </a:buClr>
              <a:buSzPts val="2400"/>
              <a:buFont typeface="Calibri"/>
              <a:buChar char="❖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an app with a comprehensive map of all parking locations across the university.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F020A"/>
              </a:buClr>
              <a:buSzPts val="2400"/>
              <a:buFont typeface="Calibri"/>
              <a:buChar char="❖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a feature to show the shortest path from the current car location to the nearest empty parking slot.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F020A"/>
              </a:buClr>
              <a:buSzPts val="2400"/>
              <a:buFont typeface="Calibri"/>
              <a:buChar char="❖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and integrate a payment system for parking fees within the app.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F020A"/>
              </a:buClr>
              <a:buSzPts val="2400"/>
              <a:buFont typeface="Calibri"/>
              <a:buChar char="❖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separate features and parking slots for disabled people.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8F02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673" name="Google Shape;6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300" y="1842000"/>
            <a:ext cx="2440825" cy="24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6725" y="1842000"/>
            <a:ext cx="2440826" cy="24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9125" y="4392750"/>
            <a:ext cx="2528575" cy="22575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76" name="Google Shape;6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8300" y="4348975"/>
            <a:ext cx="2440825" cy="23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1" name="Google Shape;331;p3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Introduction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847420" y="2333190"/>
            <a:ext cx="6219799" cy="368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response to the growing challenges of parking on university campuses, our project proposes a cutting-edge solution: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"Smart Parking."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power of the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of Things (IoT),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our innovative system aims to streamline and optimize parking spaces, providing a hassle-free and efficient parking experience for students, faculty, and staff.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With real-time monitoring and smart technology integration, Smart Parking is designed to revolutionize parking management at our university.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5" name="Google Shape;335;p3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OT – Internet Of Things" id="336" name="Google Shape;3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760" y="2331720"/>
            <a:ext cx="5024885" cy="33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83" name="Google Shape;683;p30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84" name="Google Shape;684;p30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0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6378298" y="2459375"/>
            <a:ext cx="5114306" cy="2978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687" name="Google Shape;687;p30"/>
          <p:cNvSpPr/>
          <p:nvPr/>
        </p:nvSpPr>
        <p:spPr>
          <a:xfrm>
            <a:off x="710271" y="1915090"/>
            <a:ext cx="5385403" cy="4124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IoT-based car parking system offers a promising solution to the ongoing parking dilemma.</a:t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using the power of sensors, cloud platforms, app and web interfaces, we can create a smarter and more efficient parking experience for drivers and parking lot operators alike. 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A car on the road&#10;&#10;Description automatically generated" id="688" name="Google Shape;6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057" y="1915885"/>
            <a:ext cx="5725886" cy="404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5" name="Google Shape;695;p31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96" name="Google Shape;696;p31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1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835937" y="1924639"/>
            <a:ext cx="10750245" cy="3004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54C7C"/>
              </a:buClr>
              <a:buSzPts val="2400"/>
              <a:buFont typeface="Calibri"/>
              <a:buAutoNum type="arabicPeriod"/>
            </a:pPr>
            <a:r>
              <a:rPr i="1" lang="en-US" sz="2400" u="sng">
                <a:solidFill>
                  <a:srgbClr val="254C7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www.nodemcu.com</a:t>
            </a:r>
            <a:endParaRPr i="1" sz="2400">
              <a:solidFill>
                <a:srgbClr val="254C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54C7C"/>
              </a:buClr>
              <a:buSzPts val="2400"/>
              <a:buFont typeface="Calibri"/>
              <a:buAutoNum type="arabicPeriod"/>
            </a:pPr>
            <a:r>
              <a:rPr i="1" lang="en-US" sz="2400" u="sng">
                <a:solidFill>
                  <a:srgbClr val="254C7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iotdesignpro.com</a:t>
            </a:r>
            <a:endParaRPr i="1" sz="2400" u="sng">
              <a:solidFill>
                <a:srgbClr val="254C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54C7C"/>
              </a:buClr>
              <a:buSzPts val="2400"/>
              <a:buFont typeface="Calibri"/>
              <a:buAutoNum type="arabicPeriod"/>
            </a:pPr>
            <a:r>
              <a:rPr i="1" lang="en-US" sz="2400" u="sng">
                <a:solidFill>
                  <a:srgbClr val="254C7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Ultimate Guide to IoT Based Smart Parking System</a:t>
            </a:r>
            <a:endParaRPr i="1" sz="2400" u="sng">
              <a:solidFill>
                <a:srgbClr val="254C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54C7C"/>
              </a:buClr>
              <a:buSzPts val="2400"/>
              <a:buFont typeface="Calibri"/>
              <a:buAutoNum type="arabicPeriod"/>
            </a:pPr>
            <a:r>
              <a:rPr i="1" lang="en-US" sz="2400" u="sng">
                <a:solidFill>
                  <a:srgbClr val="254C7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A. Khanna and R. Anand, "IoT based smart parking system," 2016 International Conference on Internet of Things and Applications (IOTA), Pune, India, 2016, pp. 266-270, doi: 10.1109/IOTA.2016.7562735.</a:t>
            </a:r>
            <a:endParaRPr i="1" sz="2400" u="sng">
              <a:solidFill>
                <a:srgbClr val="254C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54C7C"/>
              </a:buClr>
              <a:buSzPts val="2400"/>
              <a:buFont typeface="Calibri"/>
              <a:buAutoNum type="arabicPeriod"/>
            </a:pPr>
            <a:r>
              <a:rPr i="1" lang="en-US" sz="2400" u="sng">
                <a:solidFill>
                  <a:srgbClr val="254C7C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Hardik Tanti , Pratik Kasodariya , Shikha Patel , Dhaval H Rangrej, 2020, Smart Parking System based on IOT, INTERNATIONAL JOURNAL OF ENGINEERING RESEARCH &amp; TECHNOLOGY (IJERT) Volume 09, Issue 05 (May 2020),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 sz="36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2"/>
          <p:cNvSpPr/>
          <p:nvPr/>
        </p:nvSpPr>
        <p:spPr>
          <a:xfrm>
            <a:off x="0" y="831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4" name="Google Shape;704;p32"/>
          <p:cNvSpPr txBox="1"/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 Black"/>
              <a:buNone/>
            </a:pPr>
            <a:r>
              <a:rPr lang="en-US" sz="5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Meet Our Team Members</a:t>
            </a:r>
            <a:endParaRPr/>
          </a:p>
        </p:txBody>
      </p:sp>
      <p:cxnSp>
        <p:nvCxnSpPr>
          <p:cNvPr id="705" name="Google Shape;705;p32"/>
          <p:cNvCxnSpPr/>
          <p:nvPr/>
        </p:nvCxnSpPr>
        <p:spPr>
          <a:xfrm>
            <a:off x="6088491" y="907939"/>
            <a:ext cx="7500" cy="4583700"/>
          </a:xfrm>
          <a:prstGeom prst="straightConnector1">
            <a:avLst/>
          </a:prstGeom>
          <a:noFill/>
          <a:ln cap="sq" cmpd="sng" w="2540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A person wearing glasses and a black scarf&#10;&#10;Description automatically generated" id="706" name="Google Shape;706;p32"/>
          <p:cNvPicPr preferRelativeResize="0"/>
          <p:nvPr/>
        </p:nvPicPr>
        <p:blipFill rotWithShape="1">
          <a:blip r:embed="rId3">
            <a:alphaModFix/>
          </a:blip>
          <a:srcRect b="0" l="56" r="57" t="0"/>
          <a:stretch/>
        </p:blipFill>
        <p:spPr>
          <a:xfrm>
            <a:off x="6390149" y="873594"/>
            <a:ext cx="1336200" cy="133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wearing a pink scarf and glasses&#10;&#10;Description automatically generated" id="707" name="Google Shape;707;p32"/>
          <p:cNvPicPr preferRelativeResize="0"/>
          <p:nvPr/>
        </p:nvPicPr>
        <p:blipFill rotWithShape="1">
          <a:blip r:embed="rId4">
            <a:alphaModFix/>
          </a:blip>
          <a:srcRect b="0" l="17758" r="17757" t="0"/>
          <a:stretch/>
        </p:blipFill>
        <p:spPr>
          <a:xfrm>
            <a:off x="6343511" y="2441171"/>
            <a:ext cx="1429500" cy="140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8" name="Google Shape;708;p32"/>
          <p:cNvSpPr/>
          <p:nvPr/>
        </p:nvSpPr>
        <p:spPr>
          <a:xfrm>
            <a:off x="7984489" y="1325265"/>
            <a:ext cx="3483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1F20"/>
                </a:solidFill>
                <a:latin typeface="Arial Black"/>
                <a:ea typeface="Arial Black"/>
                <a:cs typeface="Arial Black"/>
                <a:sym typeface="Arial Black"/>
              </a:rPr>
              <a:t>Iffat Ara Sanzida  | CSE48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8019458" y="2930266"/>
            <a:ext cx="3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Fariha Rahman </a:t>
            </a:r>
            <a:r>
              <a:rPr lang="en-U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| CSE48</a:t>
            </a:r>
            <a:endParaRPr/>
          </a:p>
        </p:txBody>
      </p:sp>
      <p:pic>
        <p:nvPicPr>
          <p:cNvPr descr="A person wearing a head scarf and standing outside&#10;&#10;Description automatically generated" id="710" name="Google Shape;710;p32"/>
          <p:cNvPicPr preferRelativeResize="0"/>
          <p:nvPr/>
        </p:nvPicPr>
        <p:blipFill rotWithShape="1">
          <a:blip r:embed="rId5">
            <a:alphaModFix/>
          </a:blip>
          <a:srcRect b="12469" l="0" r="0" t="12469"/>
          <a:stretch/>
        </p:blipFill>
        <p:spPr>
          <a:xfrm>
            <a:off x="6356846" y="4075359"/>
            <a:ext cx="1402800" cy="141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1" name="Google Shape;711;p32"/>
          <p:cNvSpPr/>
          <p:nvPr/>
        </p:nvSpPr>
        <p:spPr>
          <a:xfrm>
            <a:off x="7908000" y="4671100"/>
            <a:ext cx="3636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1F20"/>
                </a:solidFill>
                <a:latin typeface="Arial Black"/>
                <a:ea typeface="Arial Black"/>
                <a:cs typeface="Arial Black"/>
                <a:sym typeface="Arial Black"/>
              </a:rPr>
              <a:t>Atia Rahman Orthi </a:t>
            </a:r>
            <a:r>
              <a:rPr lang="en-U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|CSE48</a:t>
            </a:r>
            <a:endParaRPr/>
          </a:p>
        </p:txBody>
      </p:sp>
      <p:sp>
        <p:nvSpPr>
          <p:cNvPr id="712" name="Google Shape;712;p32"/>
          <p:cNvSpPr txBox="1"/>
          <p:nvPr/>
        </p:nvSpPr>
        <p:spPr>
          <a:xfrm>
            <a:off x="2842650" y="5926425"/>
            <a:ext cx="6506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Jahangirnagar University</a:t>
            </a:r>
            <a:endParaRPr b="1" sz="28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9" name="Google Shape;719;p33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3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3"/>
          <p:cNvSpPr txBox="1"/>
          <p:nvPr>
            <p:ph type="title"/>
          </p:nvPr>
        </p:nvSpPr>
        <p:spPr>
          <a:xfrm>
            <a:off x="1524000" y="3178885"/>
            <a:ext cx="91440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br>
              <a:rPr lang="en-US" sz="7200"/>
            </a:br>
            <a:r>
              <a:rPr lang="en-US" sz="7200">
                <a:latin typeface="Arial Black"/>
                <a:ea typeface="Arial Black"/>
                <a:cs typeface="Arial Black"/>
                <a:sym typeface="Arial Black"/>
              </a:rPr>
              <a:t>Thank You!</a:t>
            </a:r>
            <a:endParaRPr sz="7200"/>
          </a:p>
        </p:txBody>
      </p:sp>
      <p:sp>
        <p:nvSpPr>
          <p:cNvPr id="722" name="Google Shape;722;p3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3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4" name="Google Shape;724;p33"/>
          <p:cNvSpPr/>
          <p:nvPr/>
        </p:nvSpPr>
        <p:spPr>
          <a:xfrm>
            <a:off x="1790101" y="4099528"/>
            <a:ext cx="57618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2060"/>
              </a:solidFill>
              <a:latin typeface="Geo"/>
              <a:ea typeface="Geo"/>
              <a:cs typeface="Geo"/>
              <a:sym typeface="Geo"/>
            </a:endParaRPr>
          </a:p>
          <a:p>
            <a:pPr indent="-190500" lvl="0" marL="6286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190500" lvl="0" marL="6286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11430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2251244" y="5520857"/>
            <a:ext cx="7419475" cy="81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br>
              <a:rPr lang="en-US" sz="7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7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Any Questions?</a:t>
            </a:r>
            <a:endParaRPr/>
          </a:p>
        </p:txBody>
      </p:sp>
      <p:pic>
        <p:nvPicPr>
          <p:cNvPr id="726" name="Google Shape;7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3" name="Google Shape;343;p4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Problem Statement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4" name="Google Shape;344;p4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"/>
          <p:cNvSpPr/>
          <p:nvPr/>
        </p:nvSpPr>
        <p:spPr>
          <a:xfrm>
            <a:off x="837698" y="1929099"/>
            <a:ext cx="5253627" cy="4154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dynamic environment of a university campus, managing parking spaces efficiently can be a daunting task.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traditional approach to parking management often leads to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congestion, frustration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among students, faculty, and visitors, and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inefficient space utilization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address these challenges, there is a pressing need for a smart solution that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parking space allocation,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experience, and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seamlessly with the university's existing infrastructure.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7" name="Google Shape;347;p4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Tired of looking for a free parking space? FastPark tells you where to find  it - Technology and Operations Management" id="348" name="Google Shape;3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874" y="1654743"/>
            <a:ext cx="5884778" cy="520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5" name="Google Shape;355;p5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Literature Review</a:t>
            </a: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805111" y="1927765"/>
            <a:ext cx="6439560" cy="4300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60" name="Google Shape;360;p5"/>
          <p:cNvSpPr txBox="1"/>
          <p:nvPr/>
        </p:nvSpPr>
        <p:spPr>
          <a:xfrm>
            <a:off x="806420" y="2206539"/>
            <a:ext cx="6824022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A7C22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rgbClr val="3A7C22"/>
                </a:solidFill>
                <a:latin typeface="Calibri"/>
                <a:ea typeface="Calibri"/>
                <a:cs typeface="Calibri"/>
                <a:sym typeface="Calibri"/>
              </a:rPr>
              <a:t>"IoT-based Smart Parking System: "</a:t>
            </a:r>
            <a:r>
              <a:rPr lang="en-US" sz="2000">
                <a:solidFill>
                  <a:srgbClr val="3A7C2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CHINT Global (2020) highlights the advantages of IoT-based parking systems, including real-time monitoring, improved space utilization, and enhanced user experience.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A7C22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rgbClr val="3A7C22"/>
                </a:solidFill>
                <a:latin typeface="Calibri"/>
                <a:ea typeface="Calibri"/>
                <a:cs typeface="Calibri"/>
                <a:sym typeface="Calibri"/>
              </a:rPr>
              <a:t>"Cloud-Enabled IoT-based Smart Parking System: Design and Implementation"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A Khanna et al. (2016) utilizes wireless sensor networks and cloud computing to automate parking management processes and optimize resource allocation.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3A7C22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rgbClr val="3A7C22"/>
                </a:solidFill>
                <a:latin typeface="Calibri"/>
                <a:ea typeface="Calibri"/>
                <a:cs typeface="Calibri"/>
                <a:sym typeface="Calibri"/>
              </a:rPr>
              <a:t>"Integration of IoT and Cloud Computing for Smart Parking Applications:"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Hardik Tanti et al. (2018) explores the integration of IoT and cloud computing technologies for smart parking applications through a case study.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ck of books with pear" id="361" name="Google Shape;3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0736" y="768685"/>
            <a:ext cx="5775159" cy="576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8" name="Google Shape;368;p6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 Black"/>
              <a:buNone/>
            </a:pPr>
            <a:r>
              <a:rPr lang="en-US" sz="5400"/>
              <a:t>Existing System</a:t>
            </a:r>
            <a:endParaRPr/>
          </a:p>
        </p:txBody>
      </p:sp>
      <p:sp>
        <p:nvSpPr>
          <p:cNvPr id="369" name="Google Shape;369;p6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0" name="Google Shape;370;p6"/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in the existing system is whether parking slot is available or not doesn't know before reach the parking area.</a:t>
            </a:r>
            <a:endParaRPr/>
          </a:p>
        </p:txBody>
      </p:sp>
      <p:pic>
        <p:nvPicPr>
          <p:cNvPr descr="Image for John Wayne Airport  Parking Revenue and Access Control Systems (PARCS)" id="371" name="Google Shape;371;p6"/>
          <p:cNvPicPr preferRelativeResize="0"/>
          <p:nvPr/>
        </p:nvPicPr>
        <p:blipFill rotWithShape="1">
          <a:blip r:embed="rId3">
            <a:alphaModFix/>
          </a:blip>
          <a:srcRect b="19495" l="0" r="2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72" name="Google Shape;372;p6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805111" y="1927765"/>
            <a:ext cx="6439560" cy="4300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0" name="Google Shape;380;p7"/>
          <p:cNvSpPr txBox="1"/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</a:pPr>
            <a:r>
              <a:rPr lang="en-US" sz="5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Proposed System</a:t>
            </a:r>
            <a:endParaRPr/>
          </a:p>
        </p:txBody>
      </p:sp>
      <p:sp>
        <p:nvSpPr>
          <p:cNvPr id="381" name="Google Shape;381;p7"/>
          <p:cNvSpPr/>
          <p:nvPr/>
        </p:nvSpPr>
        <p:spPr>
          <a:xfrm>
            <a:off x="643278" y="2372868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 the available parking space from anywhere 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mobile application and web application</a:t>
            </a:r>
            <a:endParaRPr/>
          </a:p>
        </p:txBody>
      </p:sp>
      <p:pic>
        <p:nvPicPr>
          <p:cNvPr descr="A diagram of a parking lot&#10;&#10;Description automatically generated" id="383" name="Google Shape;3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271" y="491961"/>
            <a:ext cx="6954745" cy="621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5" name="Google Shape;385;p7"/>
          <p:cNvSpPr/>
          <p:nvPr/>
        </p:nvSpPr>
        <p:spPr>
          <a:xfrm>
            <a:off x="805111" y="1927765"/>
            <a:ext cx="6439560" cy="4300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2" name="Google Shape;392;p8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400"/>
              <a:t>Project Planning</a:t>
            </a:r>
            <a:endParaRPr/>
          </a:p>
        </p:txBody>
      </p:sp>
      <p:sp>
        <p:nvSpPr>
          <p:cNvPr id="393" name="Google Shape;393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6" name="Google Shape;396;p8"/>
          <p:cNvSpPr txBox="1"/>
          <p:nvPr/>
        </p:nvSpPr>
        <p:spPr>
          <a:xfrm>
            <a:off x="931817" y="1766766"/>
            <a:ext cx="8447692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1F20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</a:t>
            </a:r>
            <a:endParaRPr/>
          </a:p>
        </p:txBody>
      </p:sp>
      <p:grpSp>
        <p:nvGrpSpPr>
          <p:cNvPr id="397" name="Google Shape;397;p8"/>
          <p:cNvGrpSpPr/>
          <p:nvPr/>
        </p:nvGrpSpPr>
        <p:grpSpPr>
          <a:xfrm>
            <a:off x="717879" y="1753371"/>
            <a:ext cx="10619884" cy="4471529"/>
            <a:chOff x="9350" y="32855"/>
            <a:chExt cx="10619884" cy="4471529"/>
          </a:xfrm>
        </p:grpSpPr>
        <p:sp>
          <p:nvSpPr>
            <p:cNvPr id="398" name="Google Shape;398;p8"/>
            <p:cNvSpPr/>
            <p:nvPr/>
          </p:nvSpPr>
          <p:spPr>
            <a:xfrm>
              <a:off x="9350" y="32855"/>
              <a:ext cx="2794706" cy="167682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 txBox="1"/>
            <p:nvPr/>
          </p:nvSpPr>
          <p:spPr>
            <a:xfrm>
              <a:off x="58462" y="81967"/>
              <a:ext cx="2696482" cy="157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Implementation of the proposed system.</a:t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049990" y="524723"/>
              <a:ext cx="592477" cy="69308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 txBox="1"/>
            <p:nvPr/>
          </p:nvSpPr>
          <p:spPr>
            <a:xfrm>
              <a:off x="3049990" y="663340"/>
              <a:ext cx="414734" cy="415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921939" y="32855"/>
              <a:ext cx="2794706" cy="167682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 txBox="1"/>
            <p:nvPr/>
          </p:nvSpPr>
          <p:spPr>
            <a:xfrm>
              <a:off x="3971051" y="81967"/>
              <a:ext cx="2696482" cy="157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To study Software &amp; Hardware components.</a:t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962579" y="524723"/>
              <a:ext cx="592477" cy="69308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 txBox="1"/>
            <p:nvPr/>
          </p:nvSpPr>
          <p:spPr>
            <a:xfrm>
              <a:off x="6962579" y="663340"/>
              <a:ext cx="414734" cy="415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7834528" y="32855"/>
              <a:ext cx="2794706" cy="167682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 txBox="1"/>
            <p:nvPr/>
          </p:nvSpPr>
          <p:spPr>
            <a:xfrm>
              <a:off x="7883640" y="81967"/>
              <a:ext cx="2696482" cy="157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Experimental setup of proposed design</a:t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 rot="5400000">
              <a:off x="8935642" y="1905308"/>
              <a:ext cx="592477" cy="69308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 txBox="1"/>
            <p:nvPr/>
          </p:nvSpPr>
          <p:spPr>
            <a:xfrm>
              <a:off x="9023955" y="1955613"/>
              <a:ext cx="415853" cy="414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7834528" y="2827561"/>
              <a:ext cx="2794706" cy="167682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 txBox="1"/>
            <p:nvPr/>
          </p:nvSpPr>
          <p:spPr>
            <a:xfrm>
              <a:off x="7883640" y="2876673"/>
              <a:ext cx="2696482" cy="157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Checking output by writing the appropriate code.</a:t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 rot="10800000">
              <a:off x="6996116" y="3319430"/>
              <a:ext cx="592477" cy="69308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 txBox="1"/>
            <p:nvPr/>
          </p:nvSpPr>
          <p:spPr>
            <a:xfrm>
              <a:off x="7173859" y="3458047"/>
              <a:ext cx="414734" cy="415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921939" y="2827561"/>
              <a:ext cx="2794706" cy="167682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 txBox="1"/>
            <p:nvPr/>
          </p:nvSpPr>
          <p:spPr>
            <a:xfrm>
              <a:off x="3971051" y="2876673"/>
              <a:ext cx="2696482" cy="157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Result &amp; Discussion.</a:t>
              </a:r>
              <a:endParaRPr b="1" sz="1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descr="Graph and note paper pads with pencil" id="416" name="Google Shape;4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40000">
            <a:off x="578117" y="3552700"/>
            <a:ext cx="3235159" cy="322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417" name="Google Shape;4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8961" y="-158162"/>
            <a:ext cx="1796715" cy="191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4" name="Google Shape;424;p9"/>
          <p:cNvSpPr txBox="1"/>
          <p:nvPr>
            <p:ph type="title"/>
          </p:nvPr>
        </p:nvSpPr>
        <p:spPr>
          <a:xfrm>
            <a:off x="645064" y="525982"/>
            <a:ext cx="4282983" cy="12003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3300">
                <a:latin typeface="Arial Black"/>
                <a:ea typeface="Arial Black"/>
                <a:cs typeface="Arial Black"/>
                <a:sym typeface="Arial Black"/>
              </a:rPr>
              <a:t>Components &amp; Budget</a:t>
            </a:r>
            <a:endParaRPr/>
          </a:p>
        </p:txBody>
      </p:sp>
      <p:sp>
        <p:nvSpPr>
          <p:cNvPr id="425" name="Google Shape;425;p9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6" name="Google Shape;426;p9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7" name="Google Shape;427;p9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8" name="Google Shape;428;p9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9" name="Google Shape;429;p9"/>
          <p:cNvSpPr/>
          <p:nvPr/>
        </p:nvSpPr>
        <p:spPr>
          <a:xfrm>
            <a:off x="3396050" y="1926266"/>
            <a:ext cx="552301" cy="552301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Tools with solid fill" id="430" name="Google Shape;4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75" y="5444958"/>
            <a:ext cx="1007980" cy="10480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p9"/>
          <p:cNvGraphicFramePr/>
          <p:nvPr/>
        </p:nvGraphicFramePr>
        <p:xfrm>
          <a:off x="5865090" y="508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{568F04C4-AD0D-4FCC-8193-125400C4B9B2}</a:tableStyleId>
              </a:tblPr>
              <a:tblGrid>
                <a:gridCol w="2436100"/>
                <a:gridCol w="1291625"/>
                <a:gridCol w="1081000"/>
                <a:gridCol w="1078650"/>
              </a:tblGrid>
              <a:tr h="729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Components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Rate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( BDT)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NodeMCU ESP8266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404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404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 Sensor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 Motor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Jumping Wires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set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Bread Board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USB cable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Toy cars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LCD Display 16x2 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8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Plywood Board Sheets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pcs set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800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8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Others</a:t>
                      </a:r>
                      <a:endParaRPr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 Black"/>
                        <a:buNone/>
                      </a:pPr>
                      <a:r>
                        <a:t/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 Black"/>
                        <a:buNone/>
                      </a:pPr>
                      <a:r>
                        <a:t/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1600</a:t>
                      </a:r>
                      <a:endParaRPr/>
                    </a:p>
                  </a:txBody>
                  <a:tcPr marT="47425" marB="47425" marR="94875" marL="94875"/>
                </a:tc>
              </a:tr>
              <a:tr h="43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 Black"/>
                        <a:buNone/>
                      </a:pPr>
                      <a:r>
                        <a:t/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 Black"/>
                        <a:buNone/>
                      </a:pPr>
                      <a:r>
                        <a:t/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Total=</a:t>
                      </a:r>
                      <a:endParaRPr sz="1900"/>
                    </a:p>
                  </a:txBody>
                  <a:tcPr marT="47425" marB="47425" marR="94875" marL="94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 New Roman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4289</a:t>
                      </a:r>
                      <a:endParaRPr/>
                    </a:p>
                  </a:txBody>
                  <a:tcPr marT="47425" marB="47425" marR="94875" marL="94875"/>
                </a:tc>
              </a:tr>
            </a:tbl>
          </a:graphicData>
        </a:graphic>
      </p:graphicFrame>
      <p:sp>
        <p:nvSpPr>
          <p:cNvPr id="432" name="Google Shape;432;p9"/>
          <p:cNvSpPr txBox="1"/>
          <p:nvPr/>
        </p:nvSpPr>
        <p:spPr>
          <a:xfrm>
            <a:off x="621976" y="1931446"/>
            <a:ext cx="4306074" cy="3800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purchased all components from  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TechshopBD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,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Daraz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Robiul Electronics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 local shops.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components for designing the layout of the project includes: Paper boards, color papers, colors, glue guns, brushes, scissors, anti-cutter etc. </a:t>
            </a:r>
            <a:endParaRPr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2024-01-14T15:30:28Z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